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handoutMasterIdLst>
    <p:handoutMasterId r:id="rId21"/>
  </p:handoutMasterIdLst>
  <p:sldIdLst>
    <p:sldId id="256" r:id="rId2"/>
    <p:sldId id="260" r:id="rId3"/>
    <p:sldId id="267" r:id="rId4"/>
    <p:sldId id="268" r:id="rId5"/>
    <p:sldId id="269" r:id="rId6"/>
    <p:sldId id="270" r:id="rId7"/>
    <p:sldId id="271" r:id="rId8"/>
    <p:sldId id="284" r:id="rId9"/>
    <p:sldId id="286" r:id="rId10"/>
    <p:sldId id="285" r:id="rId11"/>
    <p:sldId id="276" r:id="rId12"/>
    <p:sldId id="277" r:id="rId13"/>
    <p:sldId id="280" r:id="rId14"/>
    <p:sldId id="281" r:id="rId15"/>
    <p:sldId id="278" r:id="rId16"/>
    <p:sldId id="282" r:id="rId17"/>
    <p:sldId id="283" r:id="rId18"/>
    <p:sldId id="287" r:id="rId19"/>
    <p:sldId id="288" r:id="rId20"/>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1" d="100"/>
          <a:sy n="61" d="100"/>
        </p:scale>
        <p:origin x="66" y="4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3408"/>
          </a:xfrm>
          <a:prstGeom prst="rect">
            <a:avLst/>
          </a:prstGeom>
        </p:spPr>
        <p:txBody>
          <a:bodyPr vert="horz" lIns="92484" tIns="46242" rIns="92484" bIns="46242" rtlCol="0"/>
          <a:lstStyle>
            <a:lvl1pPr algn="l">
              <a:defRPr sz="1200"/>
            </a:lvl1pPr>
          </a:lstStyle>
          <a:p>
            <a:endParaRPr lang="en-PH"/>
          </a:p>
        </p:txBody>
      </p:sp>
      <p:sp>
        <p:nvSpPr>
          <p:cNvPr id="3" name="Date Placeholder 2"/>
          <p:cNvSpPr>
            <a:spLocks noGrp="1"/>
          </p:cNvSpPr>
          <p:nvPr>
            <p:ph type="dt" sz="quarter" idx="1"/>
          </p:nvPr>
        </p:nvSpPr>
        <p:spPr>
          <a:xfrm>
            <a:off x="3936769" y="0"/>
            <a:ext cx="3011699" cy="463408"/>
          </a:xfrm>
          <a:prstGeom prst="rect">
            <a:avLst/>
          </a:prstGeom>
        </p:spPr>
        <p:txBody>
          <a:bodyPr vert="horz" lIns="92484" tIns="46242" rIns="92484" bIns="46242" rtlCol="0"/>
          <a:lstStyle>
            <a:lvl1pPr algn="r">
              <a:defRPr sz="1200"/>
            </a:lvl1pPr>
          </a:lstStyle>
          <a:p>
            <a:fld id="{387254E3-374C-49AA-98E2-796D821FB72D}" type="datetimeFigureOut">
              <a:rPr lang="en-PH" smtClean="0"/>
              <a:t>6/8/2015</a:t>
            </a:fld>
            <a:endParaRPr lang="en-PH"/>
          </a:p>
        </p:txBody>
      </p:sp>
      <p:sp>
        <p:nvSpPr>
          <p:cNvPr id="4" name="Footer Placeholder 3"/>
          <p:cNvSpPr>
            <a:spLocks noGrp="1"/>
          </p:cNvSpPr>
          <p:nvPr>
            <p:ph type="ftr" sz="quarter" idx="2"/>
          </p:nvPr>
        </p:nvSpPr>
        <p:spPr>
          <a:xfrm>
            <a:off x="1" y="8772669"/>
            <a:ext cx="3011699" cy="463407"/>
          </a:xfrm>
          <a:prstGeom prst="rect">
            <a:avLst/>
          </a:prstGeom>
        </p:spPr>
        <p:txBody>
          <a:bodyPr vert="horz" lIns="92484" tIns="46242" rIns="92484" bIns="46242" rtlCol="0" anchor="b"/>
          <a:lstStyle>
            <a:lvl1pPr algn="l">
              <a:defRPr sz="1200"/>
            </a:lvl1pPr>
          </a:lstStyle>
          <a:p>
            <a:endParaRPr lang="en-PH"/>
          </a:p>
        </p:txBody>
      </p:sp>
      <p:sp>
        <p:nvSpPr>
          <p:cNvPr id="5" name="Slide Number Placeholder 4"/>
          <p:cNvSpPr>
            <a:spLocks noGrp="1"/>
          </p:cNvSpPr>
          <p:nvPr>
            <p:ph type="sldNum" sz="quarter" idx="3"/>
          </p:nvPr>
        </p:nvSpPr>
        <p:spPr>
          <a:xfrm>
            <a:off x="3936769" y="8772669"/>
            <a:ext cx="3011699" cy="463407"/>
          </a:xfrm>
          <a:prstGeom prst="rect">
            <a:avLst/>
          </a:prstGeom>
        </p:spPr>
        <p:txBody>
          <a:bodyPr vert="horz" lIns="92484" tIns="46242" rIns="92484" bIns="46242" rtlCol="0" anchor="b"/>
          <a:lstStyle>
            <a:lvl1pPr algn="r">
              <a:defRPr sz="1200"/>
            </a:lvl1pPr>
          </a:lstStyle>
          <a:p>
            <a:fld id="{7081D7F9-D4F9-4BA7-8FA4-98B9784231D4}" type="slidenum">
              <a:rPr lang="en-PH" smtClean="0"/>
              <a:t>‹#›</a:t>
            </a:fld>
            <a:endParaRPr lang="en-PH"/>
          </a:p>
        </p:txBody>
      </p:sp>
    </p:spTree>
    <p:extLst>
      <p:ext uri="{BB962C8B-B14F-4D97-AF65-F5344CB8AC3E}">
        <p14:creationId xmlns:p14="http://schemas.microsoft.com/office/powerpoint/2010/main" val="21421782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1"/>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6"/>
            <a:ext cx="2844800" cy="365125"/>
          </a:xfrm>
          <a:prstGeom prst="rect">
            <a:avLst/>
          </a:prstGeom>
        </p:spPr>
        <p:txBody>
          <a:bodyPr/>
          <a:lstStyle/>
          <a:p>
            <a:fld id="{9237E085-A8EB-4FCB-BF93-35F04EFB88E7}" type="datetimeFigureOut">
              <a:rPr lang="en-PH" smtClean="0"/>
              <a:t>6/8/2015</a:t>
            </a:fld>
            <a:endParaRPr lang="en-PH"/>
          </a:p>
        </p:txBody>
      </p:sp>
      <p:sp>
        <p:nvSpPr>
          <p:cNvPr id="5" name="Footer Placeholder 4"/>
          <p:cNvSpPr>
            <a:spLocks noGrp="1"/>
          </p:cNvSpPr>
          <p:nvPr>
            <p:ph type="ftr" sz="quarter" idx="11"/>
          </p:nvPr>
        </p:nvSpPr>
        <p:spPr>
          <a:xfrm>
            <a:off x="4165600" y="6356356"/>
            <a:ext cx="3860800" cy="365125"/>
          </a:xfrm>
          <a:prstGeom prst="rect">
            <a:avLst/>
          </a:prstGeom>
        </p:spPr>
        <p:txBody>
          <a:bodyPr/>
          <a:lstStyle/>
          <a:p>
            <a:endParaRPr lang="en-PH"/>
          </a:p>
        </p:txBody>
      </p:sp>
      <p:sp>
        <p:nvSpPr>
          <p:cNvPr id="6" name="Slide Number Placeholder 5"/>
          <p:cNvSpPr>
            <a:spLocks noGrp="1"/>
          </p:cNvSpPr>
          <p:nvPr>
            <p:ph type="sldNum" sz="quarter" idx="12"/>
          </p:nvPr>
        </p:nvSpPr>
        <p:spPr>
          <a:xfrm>
            <a:off x="8737600" y="6356356"/>
            <a:ext cx="2844800" cy="365125"/>
          </a:xfrm>
          <a:prstGeom prst="rect">
            <a:avLst/>
          </a:prstGeom>
        </p:spPr>
        <p:txBody>
          <a:bodyPr/>
          <a:lstStyle/>
          <a:p>
            <a:fld id="{8D930EFD-B8A5-4726-962E-9CAEA1B6408C}" type="slidenum">
              <a:rPr lang="en-PH" smtClean="0"/>
              <a:t>‹#›</a:t>
            </a:fld>
            <a:endParaRPr lang="en-PH"/>
          </a:p>
        </p:txBody>
      </p:sp>
    </p:spTree>
    <p:extLst>
      <p:ext uri="{BB962C8B-B14F-4D97-AF65-F5344CB8AC3E}">
        <p14:creationId xmlns:p14="http://schemas.microsoft.com/office/powerpoint/2010/main" val="3837635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600206"/>
            <a:ext cx="10972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6"/>
            <a:ext cx="2844800" cy="365125"/>
          </a:xfrm>
          <a:prstGeom prst="rect">
            <a:avLst/>
          </a:prstGeom>
        </p:spPr>
        <p:txBody>
          <a:bodyPr/>
          <a:lstStyle/>
          <a:p>
            <a:fld id="{9237E085-A8EB-4FCB-BF93-35F04EFB88E7}" type="datetimeFigureOut">
              <a:rPr lang="en-PH" smtClean="0"/>
              <a:t>6/8/2015</a:t>
            </a:fld>
            <a:endParaRPr lang="en-PH"/>
          </a:p>
        </p:txBody>
      </p:sp>
      <p:sp>
        <p:nvSpPr>
          <p:cNvPr id="5" name="Footer Placeholder 4"/>
          <p:cNvSpPr>
            <a:spLocks noGrp="1"/>
          </p:cNvSpPr>
          <p:nvPr>
            <p:ph type="ftr" sz="quarter" idx="11"/>
          </p:nvPr>
        </p:nvSpPr>
        <p:spPr>
          <a:xfrm>
            <a:off x="4165600" y="6356356"/>
            <a:ext cx="3860800" cy="365125"/>
          </a:xfrm>
          <a:prstGeom prst="rect">
            <a:avLst/>
          </a:prstGeom>
        </p:spPr>
        <p:txBody>
          <a:bodyPr/>
          <a:lstStyle/>
          <a:p>
            <a:endParaRPr lang="en-PH"/>
          </a:p>
        </p:txBody>
      </p:sp>
      <p:sp>
        <p:nvSpPr>
          <p:cNvPr id="6" name="Slide Number Placeholder 5"/>
          <p:cNvSpPr>
            <a:spLocks noGrp="1"/>
          </p:cNvSpPr>
          <p:nvPr>
            <p:ph type="sldNum" sz="quarter" idx="12"/>
          </p:nvPr>
        </p:nvSpPr>
        <p:spPr>
          <a:xfrm>
            <a:off x="8737600" y="6356356"/>
            <a:ext cx="2844800" cy="365125"/>
          </a:xfrm>
          <a:prstGeom prst="rect">
            <a:avLst/>
          </a:prstGeom>
        </p:spPr>
        <p:txBody>
          <a:bodyPr/>
          <a:lstStyle/>
          <a:p>
            <a:fld id="{8D930EFD-B8A5-4726-962E-9CAEA1B6408C}" type="slidenum">
              <a:rPr lang="en-PH" smtClean="0"/>
              <a:t>‹#›</a:t>
            </a:fld>
            <a:endParaRPr lang="en-PH"/>
          </a:p>
        </p:txBody>
      </p:sp>
    </p:spTree>
    <p:extLst>
      <p:ext uri="{BB962C8B-B14F-4D97-AF65-F5344CB8AC3E}">
        <p14:creationId xmlns:p14="http://schemas.microsoft.com/office/powerpoint/2010/main" val="3214489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7432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4"/>
            <a:ext cx="80264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6"/>
            <a:ext cx="2844800" cy="365125"/>
          </a:xfrm>
          <a:prstGeom prst="rect">
            <a:avLst/>
          </a:prstGeom>
        </p:spPr>
        <p:txBody>
          <a:bodyPr/>
          <a:lstStyle/>
          <a:p>
            <a:fld id="{9237E085-A8EB-4FCB-BF93-35F04EFB88E7}" type="datetimeFigureOut">
              <a:rPr lang="en-PH" smtClean="0"/>
              <a:t>6/8/2015</a:t>
            </a:fld>
            <a:endParaRPr lang="en-PH"/>
          </a:p>
        </p:txBody>
      </p:sp>
      <p:sp>
        <p:nvSpPr>
          <p:cNvPr id="5" name="Footer Placeholder 4"/>
          <p:cNvSpPr>
            <a:spLocks noGrp="1"/>
          </p:cNvSpPr>
          <p:nvPr>
            <p:ph type="ftr" sz="quarter" idx="11"/>
          </p:nvPr>
        </p:nvSpPr>
        <p:spPr>
          <a:xfrm>
            <a:off x="4165600" y="6356356"/>
            <a:ext cx="3860800" cy="365125"/>
          </a:xfrm>
          <a:prstGeom prst="rect">
            <a:avLst/>
          </a:prstGeom>
        </p:spPr>
        <p:txBody>
          <a:bodyPr/>
          <a:lstStyle/>
          <a:p>
            <a:endParaRPr lang="en-PH"/>
          </a:p>
        </p:txBody>
      </p:sp>
      <p:sp>
        <p:nvSpPr>
          <p:cNvPr id="6" name="Slide Number Placeholder 5"/>
          <p:cNvSpPr>
            <a:spLocks noGrp="1"/>
          </p:cNvSpPr>
          <p:nvPr>
            <p:ph type="sldNum" sz="quarter" idx="12"/>
          </p:nvPr>
        </p:nvSpPr>
        <p:spPr>
          <a:xfrm>
            <a:off x="8737600" y="6356356"/>
            <a:ext cx="2844800" cy="365125"/>
          </a:xfrm>
          <a:prstGeom prst="rect">
            <a:avLst/>
          </a:prstGeom>
        </p:spPr>
        <p:txBody>
          <a:bodyPr/>
          <a:lstStyle/>
          <a:p>
            <a:fld id="{8D930EFD-B8A5-4726-962E-9CAEA1B6408C}" type="slidenum">
              <a:rPr lang="en-PH" smtClean="0"/>
              <a:t>‹#›</a:t>
            </a:fld>
            <a:endParaRPr lang="en-PH"/>
          </a:p>
        </p:txBody>
      </p:sp>
    </p:spTree>
    <p:extLst>
      <p:ext uri="{BB962C8B-B14F-4D97-AF65-F5344CB8AC3E}">
        <p14:creationId xmlns:p14="http://schemas.microsoft.com/office/powerpoint/2010/main" val="70424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3" name="Rectangle 2"/>
          <p:cNvSpPr/>
          <p:nvPr/>
        </p:nvSpPr>
        <p:spPr bwMode="auto">
          <a:xfrm>
            <a:off x="0" y="6400800"/>
            <a:ext cx="12192000" cy="457200"/>
          </a:xfrm>
          <a:prstGeom prst="rect">
            <a:avLst/>
          </a:prstGeom>
          <a:solidFill>
            <a:schemeClr val="bg1"/>
          </a:solidFill>
          <a:ln w="12700" cap="sq" cmpd="sng" algn="ctr">
            <a:noFill/>
            <a:prstDash val="solid"/>
            <a:round/>
            <a:headEnd type="none" w="sm" len="sm"/>
            <a:tailEnd type="none" w="sm" len="sm"/>
          </a:ln>
          <a:effectLst>
            <a:prstShdw prst="shdw17" dist="17961" dir="2700000">
              <a:schemeClr val="tx1">
                <a:gamma/>
                <a:shade val="60000"/>
                <a:invGamma/>
                <a:alpha val="50000"/>
              </a:schemeClr>
            </a:prstShdw>
          </a:effectLst>
        </p:spPr>
        <p:txBody>
          <a:bodyPr/>
          <a:lstStyle/>
          <a:p>
            <a:pPr>
              <a:defRPr/>
            </a:pPr>
            <a:endParaRPr lang="en-US" sz="1800" dirty="0"/>
          </a:p>
        </p:txBody>
      </p:sp>
      <p:sp>
        <p:nvSpPr>
          <p:cNvPr id="2" name="Content Placeholder 1"/>
          <p:cNvSpPr>
            <a:spLocks noGrp="1"/>
          </p:cNvSpPr>
          <p:nvPr>
            <p:ph/>
          </p:nvPr>
        </p:nvSpPr>
        <p:spPr>
          <a:xfrm>
            <a:off x="609600" y="838204"/>
            <a:ext cx="10972800" cy="5287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xfrm>
            <a:off x="609600" y="6356356"/>
            <a:ext cx="2844800" cy="365125"/>
          </a:xfrm>
          <a:prstGeom prst="rect">
            <a:avLst/>
          </a:prstGeom>
        </p:spPr>
        <p:txBody>
          <a:bodyPr/>
          <a:lstStyle>
            <a:lvl1pPr>
              <a:defRPr/>
            </a:lvl1pPr>
          </a:lstStyle>
          <a:p>
            <a:fld id="{9237E085-A8EB-4FCB-BF93-35F04EFB88E7}" type="datetimeFigureOut">
              <a:rPr lang="en-PH" smtClean="0"/>
              <a:t>6/8/2015</a:t>
            </a:fld>
            <a:endParaRPr lang="en-PH"/>
          </a:p>
        </p:txBody>
      </p:sp>
      <p:sp>
        <p:nvSpPr>
          <p:cNvPr id="5" name="Rectangle 5"/>
          <p:cNvSpPr>
            <a:spLocks noGrp="1" noChangeArrowheads="1"/>
          </p:cNvSpPr>
          <p:nvPr>
            <p:ph type="ftr" sz="quarter" idx="11"/>
          </p:nvPr>
        </p:nvSpPr>
        <p:spPr>
          <a:xfrm>
            <a:off x="4165600" y="6356356"/>
            <a:ext cx="3860800" cy="365125"/>
          </a:xfrm>
          <a:prstGeom prst="rect">
            <a:avLst/>
          </a:prstGeom>
        </p:spPr>
        <p:txBody>
          <a:bodyPr/>
          <a:lstStyle>
            <a:lvl1pPr>
              <a:defRPr/>
            </a:lvl1pPr>
          </a:lstStyle>
          <a:p>
            <a:endParaRPr lang="en-PH"/>
          </a:p>
        </p:txBody>
      </p:sp>
      <p:sp>
        <p:nvSpPr>
          <p:cNvPr id="6" name="Rectangle 6"/>
          <p:cNvSpPr>
            <a:spLocks noGrp="1" noChangeArrowheads="1"/>
          </p:cNvSpPr>
          <p:nvPr>
            <p:ph type="sldNum" sz="quarter" idx="12"/>
          </p:nvPr>
        </p:nvSpPr>
        <p:spPr>
          <a:xfrm>
            <a:off x="203200" y="6019806"/>
            <a:ext cx="711200" cy="365125"/>
          </a:xfrm>
          <a:prstGeom prst="rect">
            <a:avLst/>
          </a:prstGeom>
        </p:spPr>
        <p:txBody>
          <a:bodyPr/>
          <a:lstStyle>
            <a:lvl1pPr>
              <a:defRPr/>
            </a:lvl1pPr>
          </a:lstStyle>
          <a:p>
            <a:fld id="{8D930EFD-B8A5-4726-962E-9CAEA1B6408C}" type="slidenum">
              <a:rPr lang="en-PH" smtClean="0"/>
              <a:t>‹#›</a:t>
            </a:fld>
            <a:endParaRPr lang="en-PH"/>
          </a:p>
        </p:txBody>
      </p:sp>
    </p:spTree>
    <p:extLst>
      <p:ext uri="{BB962C8B-B14F-4D97-AF65-F5344CB8AC3E}">
        <p14:creationId xmlns:p14="http://schemas.microsoft.com/office/powerpoint/2010/main" val="339745641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6"/>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6"/>
            <a:ext cx="2844800" cy="365125"/>
          </a:xfrm>
          <a:prstGeom prst="rect">
            <a:avLst/>
          </a:prstGeom>
        </p:spPr>
        <p:txBody>
          <a:bodyPr/>
          <a:lstStyle/>
          <a:p>
            <a:fld id="{9237E085-A8EB-4FCB-BF93-35F04EFB88E7}" type="datetimeFigureOut">
              <a:rPr lang="en-PH" smtClean="0"/>
              <a:t>6/8/2015</a:t>
            </a:fld>
            <a:endParaRPr lang="en-PH"/>
          </a:p>
        </p:txBody>
      </p:sp>
      <p:sp>
        <p:nvSpPr>
          <p:cNvPr id="5" name="Footer Placeholder 4"/>
          <p:cNvSpPr>
            <a:spLocks noGrp="1"/>
          </p:cNvSpPr>
          <p:nvPr>
            <p:ph type="ftr" sz="quarter" idx="11"/>
          </p:nvPr>
        </p:nvSpPr>
        <p:spPr>
          <a:xfrm>
            <a:off x="4165600" y="6356356"/>
            <a:ext cx="3860800" cy="365125"/>
          </a:xfrm>
          <a:prstGeom prst="rect">
            <a:avLst/>
          </a:prstGeom>
        </p:spPr>
        <p:txBody>
          <a:bodyPr/>
          <a:lstStyle/>
          <a:p>
            <a:endParaRPr lang="en-PH"/>
          </a:p>
        </p:txBody>
      </p:sp>
      <p:sp>
        <p:nvSpPr>
          <p:cNvPr id="6" name="Slide Number Placeholder 5"/>
          <p:cNvSpPr>
            <a:spLocks noGrp="1"/>
          </p:cNvSpPr>
          <p:nvPr>
            <p:ph type="sldNum" sz="quarter" idx="12"/>
          </p:nvPr>
        </p:nvSpPr>
        <p:spPr>
          <a:xfrm>
            <a:off x="8737600" y="6356356"/>
            <a:ext cx="2844800" cy="365125"/>
          </a:xfrm>
          <a:prstGeom prst="rect">
            <a:avLst/>
          </a:prstGeom>
        </p:spPr>
        <p:txBody>
          <a:bodyPr/>
          <a:lstStyle/>
          <a:p>
            <a:fld id="{8D930EFD-B8A5-4726-962E-9CAEA1B6408C}" type="slidenum">
              <a:rPr lang="en-PH" smtClean="0"/>
              <a:t>‹#›</a:t>
            </a:fld>
            <a:endParaRPr lang="en-PH"/>
          </a:p>
        </p:txBody>
      </p:sp>
    </p:spTree>
    <p:extLst>
      <p:ext uri="{BB962C8B-B14F-4D97-AF65-F5344CB8AC3E}">
        <p14:creationId xmlns:p14="http://schemas.microsoft.com/office/powerpoint/2010/main" val="856196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8"/>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6"/>
            <a:ext cx="2844800" cy="365125"/>
          </a:xfrm>
          <a:prstGeom prst="rect">
            <a:avLst/>
          </a:prstGeom>
        </p:spPr>
        <p:txBody>
          <a:bodyPr/>
          <a:lstStyle/>
          <a:p>
            <a:fld id="{9237E085-A8EB-4FCB-BF93-35F04EFB88E7}" type="datetimeFigureOut">
              <a:rPr lang="en-PH" smtClean="0"/>
              <a:t>6/8/2015</a:t>
            </a:fld>
            <a:endParaRPr lang="en-PH"/>
          </a:p>
        </p:txBody>
      </p:sp>
      <p:sp>
        <p:nvSpPr>
          <p:cNvPr id="5" name="Footer Placeholder 4"/>
          <p:cNvSpPr>
            <a:spLocks noGrp="1"/>
          </p:cNvSpPr>
          <p:nvPr>
            <p:ph type="ftr" sz="quarter" idx="11"/>
          </p:nvPr>
        </p:nvSpPr>
        <p:spPr>
          <a:xfrm>
            <a:off x="4165600" y="6356356"/>
            <a:ext cx="3860800" cy="365125"/>
          </a:xfrm>
          <a:prstGeom prst="rect">
            <a:avLst/>
          </a:prstGeom>
        </p:spPr>
        <p:txBody>
          <a:bodyPr/>
          <a:lstStyle/>
          <a:p>
            <a:endParaRPr lang="en-PH"/>
          </a:p>
        </p:txBody>
      </p:sp>
      <p:sp>
        <p:nvSpPr>
          <p:cNvPr id="6" name="Slide Number Placeholder 5"/>
          <p:cNvSpPr>
            <a:spLocks noGrp="1"/>
          </p:cNvSpPr>
          <p:nvPr>
            <p:ph type="sldNum" sz="quarter" idx="12"/>
          </p:nvPr>
        </p:nvSpPr>
        <p:spPr>
          <a:xfrm>
            <a:off x="8737600" y="6356356"/>
            <a:ext cx="2844800" cy="365125"/>
          </a:xfrm>
          <a:prstGeom prst="rect">
            <a:avLst/>
          </a:prstGeom>
        </p:spPr>
        <p:txBody>
          <a:bodyPr/>
          <a:lstStyle/>
          <a:p>
            <a:fld id="{8D930EFD-B8A5-4726-962E-9CAEA1B6408C}" type="slidenum">
              <a:rPr lang="en-PH" smtClean="0"/>
              <a:t>‹#›</a:t>
            </a:fld>
            <a:endParaRPr lang="en-PH"/>
          </a:p>
        </p:txBody>
      </p:sp>
    </p:spTree>
    <p:extLst>
      <p:ext uri="{BB962C8B-B14F-4D97-AF65-F5344CB8AC3E}">
        <p14:creationId xmlns:p14="http://schemas.microsoft.com/office/powerpoint/2010/main" val="2234555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6"/>
            <a:ext cx="2844800" cy="365125"/>
          </a:xfrm>
          <a:prstGeom prst="rect">
            <a:avLst/>
          </a:prstGeom>
        </p:spPr>
        <p:txBody>
          <a:bodyPr/>
          <a:lstStyle/>
          <a:p>
            <a:fld id="{9237E085-A8EB-4FCB-BF93-35F04EFB88E7}" type="datetimeFigureOut">
              <a:rPr lang="en-PH" smtClean="0"/>
              <a:t>6/8/2015</a:t>
            </a:fld>
            <a:endParaRPr lang="en-PH"/>
          </a:p>
        </p:txBody>
      </p:sp>
      <p:sp>
        <p:nvSpPr>
          <p:cNvPr id="6" name="Footer Placeholder 5"/>
          <p:cNvSpPr>
            <a:spLocks noGrp="1"/>
          </p:cNvSpPr>
          <p:nvPr>
            <p:ph type="ftr" sz="quarter" idx="11"/>
          </p:nvPr>
        </p:nvSpPr>
        <p:spPr>
          <a:xfrm>
            <a:off x="4165600" y="6356356"/>
            <a:ext cx="3860800" cy="365125"/>
          </a:xfrm>
          <a:prstGeom prst="rect">
            <a:avLst/>
          </a:prstGeom>
        </p:spPr>
        <p:txBody>
          <a:bodyPr/>
          <a:lstStyle/>
          <a:p>
            <a:endParaRPr lang="en-PH"/>
          </a:p>
        </p:txBody>
      </p:sp>
      <p:sp>
        <p:nvSpPr>
          <p:cNvPr id="7" name="Slide Number Placeholder 6"/>
          <p:cNvSpPr>
            <a:spLocks noGrp="1"/>
          </p:cNvSpPr>
          <p:nvPr>
            <p:ph type="sldNum" sz="quarter" idx="12"/>
          </p:nvPr>
        </p:nvSpPr>
        <p:spPr>
          <a:xfrm>
            <a:off x="8737600" y="6356356"/>
            <a:ext cx="2844800" cy="365125"/>
          </a:xfrm>
          <a:prstGeom prst="rect">
            <a:avLst/>
          </a:prstGeom>
        </p:spPr>
        <p:txBody>
          <a:bodyPr/>
          <a:lstStyle/>
          <a:p>
            <a:fld id="{8D930EFD-B8A5-4726-962E-9CAEA1B6408C}" type="slidenum">
              <a:rPr lang="en-PH" smtClean="0"/>
              <a:t>‹#›</a:t>
            </a:fld>
            <a:endParaRPr lang="en-PH"/>
          </a:p>
        </p:txBody>
      </p:sp>
    </p:spTree>
    <p:extLst>
      <p:ext uri="{BB962C8B-B14F-4D97-AF65-F5344CB8AC3E}">
        <p14:creationId xmlns:p14="http://schemas.microsoft.com/office/powerpoint/2010/main" val="1018841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3"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3"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3"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3"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6"/>
            <a:ext cx="2844800" cy="365125"/>
          </a:xfrm>
          <a:prstGeom prst="rect">
            <a:avLst/>
          </a:prstGeom>
        </p:spPr>
        <p:txBody>
          <a:bodyPr/>
          <a:lstStyle/>
          <a:p>
            <a:fld id="{9237E085-A8EB-4FCB-BF93-35F04EFB88E7}" type="datetimeFigureOut">
              <a:rPr lang="en-PH" smtClean="0"/>
              <a:t>6/8/2015</a:t>
            </a:fld>
            <a:endParaRPr lang="en-PH"/>
          </a:p>
        </p:txBody>
      </p:sp>
      <p:sp>
        <p:nvSpPr>
          <p:cNvPr id="8" name="Footer Placeholder 7"/>
          <p:cNvSpPr>
            <a:spLocks noGrp="1"/>
          </p:cNvSpPr>
          <p:nvPr>
            <p:ph type="ftr" sz="quarter" idx="11"/>
          </p:nvPr>
        </p:nvSpPr>
        <p:spPr>
          <a:xfrm>
            <a:off x="4165600" y="6356356"/>
            <a:ext cx="3860800" cy="365125"/>
          </a:xfrm>
          <a:prstGeom prst="rect">
            <a:avLst/>
          </a:prstGeom>
        </p:spPr>
        <p:txBody>
          <a:bodyPr/>
          <a:lstStyle/>
          <a:p>
            <a:endParaRPr lang="en-PH"/>
          </a:p>
        </p:txBody>
      </p:sp>
      <p:sp>
        <p:nvSpPr>
          <p:cNvPr id="9" name="Slide Number Placeholder 8"/>
          <p:cNvSpPr>
            <a:spLocks noGrp="1"/>
          </p:cNvSpPr>
          <p:nvPr>
            <p:ph type="sldNum" sz="quarter" idx="12"/>
          </p:nvPr>
        </p:nvSpPr>
        <p:spPr>
          <a:xfrm>
            <a:off x="8737600" y="6356356"/>
            <a:ext cx="2844800" cy="365125"/>
          </a:xfrm>
          <a:prstGeom prst="rect">
            <a:avLst/>
          </a:prstGeom>
        </p:spPr>
        <p:txBody>
          <a:bodyPr/>
          <a:lstStyle/>
          <a:p>
            <a:fld id="{8D930EFD-B8A5-4726-962E-9CAEA1B6408C}" type="slidenum">
              <a:rPr lang="en-PH" smtClean="0"/>
              <a:t>‹#›</a:t>
            </a:fld>
            <a:endParaRPr lang="en-PH"/>
          </a:p>
        </p:txBody>
      </p:sp>
    </p:spTree>
    <p:extLst>
      <p:ext uri="{BB962C8B-B14F-4D97-AF65-F5344CB8AC3E}">
        <p14:creationId xmlns:p14="http://schemas.microsoft.com/office/powerpoint/2010/main" val="3901764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6"/>
            <a:ext cx="2844800" cy="365125"/>
          </a:xfrm>
          <a:prstGeom prst="rect">
            <a:avLst/>
          </a:prstGeom>
        </p:spPr>
        <p:txBody>
          <a:bodyPr/>
          <a:lstStyle/>
          <a:p>
            <a:fld id="{9237E085-A8EB-4FCB-BF93-35F04EFB88E7}" type="datetimeFigureOut">
              <a:rPr lang="en-PH" smtClean="0"/>
              <a:t>6/8/2015</a:t>
            </a:fld>
            <a:endParaRPr lang="en-PH"/>
          </a:p>
        </p:txBody>
      </p:sp>
      <p:sp>
        <p:nvSpPr>
          <p:cNvPr id="4" name="Footer Placeholder 3"/>
          <p:cNvSpPr>
            <a:spLocks noGrp="1"/>
          </p:cNvSpPr>
          <p:nvPr>
            <p:ph type="ftr" sz="quarter" idx="11"/>
          </p:nvPr>
        </p:nvSpPr>
        <p:spPr>
          <a:xfrm>
            <a:off x="4165600" y="6356356"/>
            <a:ext cx="3860800" cy="365125"/>
          </a:xfrm>
          <a:prstGeom prst="rect">
            <a:avLst/>
          </a:prstGeom>
        </p:spPr>
        <p:txBody>
          <a:bodyPr/>
          <a:lstStyle/>
          <a:p>
            <a:endParaRPr lang="en-PH"/>
          </a:p>
        </p:txBody>
      </p:sp>
      <p:sp>
        <p:nvSpPr>
          <p:cNvPr id="5" name="Slide Number Placeholder 4"/>
          <p:cNvSpPr>
            <a:spLocks noGrp="1"/>
          </p:cNvSpPr>
          <p:nvPr>
            <p:ph type="sldNum" sz="quarter" idx="12"/>
          </p:nvPr>
        </p:nvSpPr>
        <p:spPr>
          <a:xfrm>
            <a:off x="8737600" y="6356356"/>
            <a:ext cx="2844800" cy="365125"/>
          </a:xfrm>
          <a:prstGeom prst="rect">
            <a:avLst/>
          </a:prstGeom>
        </p:spPr>
        <p:txBody>
          <a:bodyPr/>
          <a:lstStyle/>
          <a:p>
            <a:fld id="{8D930EFD-B8A5-4726-962E-9CAEA1B6408C}" type="slidenum">
              <a:rPr lang="en-PH" smtClean="0"/>
              <a:t>‹#›</a:t>
            </a:fld>
            <a:endParaRPr lang="en-PH"/>
          </a:p>
        </p:txBody>
      </p:sp>
    </p:spTree>
    <p:extLst>
      <p:ext uri="{BB962C8B-B14F-4D97-AF65-F5344CB8AC3E}">
        <p14:creationId xmlns:p14="http://schemas.microsoft.com/office/powerpoint/2010/main" val="2097070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6"/>
            <a:ext cx="2844800" cy="365125"/>
          </a:xfrm>
          <a:prstGeom prst="rect">
            <a:avLst/>
          </a:prstGeom>
        </p:spPr>
        <p:txBody>
          <a:bodyPr/>
          <a:lstStyle/>
          <a:p>
            <a:fld id="{9237E085-A8EB-4FCB-BF93-35F04EFB88E7}" type="datetimeFigureOut">
              <a:rPr lang="en-PH" smtClean="0"/>
              <a:t>6/8/2015</a:t>
            </a:fld>
            <a:endParaRPr lang="en-PH"/>
          </a:p>
        </p:txBody>
      </p:sp>
      <p:sp>
        <p:nvSpPr>
          <p:cNvPr id="3" name="Footer Placeholder 2"/>
          <p:cNvSpPr>
            <a:spLocks noGrp="1"/>
          </p:cNvSpPr>
          <p:nvPr>
            <p:ph type="ftr" sz="quarter" idx="11"/>
          </p:nvPr>
        </p:nvSpPr>
        <p:spPr>
          <a:xfrm>
            <a:off x="4165600" y="6356356"/>
            <a:ext cx="3860800" cy="365125"/>
          </a:xfrm>
          <a:prstGeom prst="rect">
            <a:avLst/>
          </a:prstGeom>
        </p:spPr>
        <p:txBody>
          <a:bodyPr/>
          <a:lstStyle/>
          <a:p>
            <a:endParaRPr lang="en-PH"/>
          </a:p>
        </p:txBody>
      </p:sp>
      <p:sp>
        <p:nvSpPr>
          <p:cNvPr id="4" name="Slide Number Placeholder 3"/>
          <p:cNvSpPr>
            <a:spLocks noGrp="1"/>
          </p:cNvSpPr>
          <p:nvPr>
            <p:ph type="sldNum" sz="quarter" idx="12"/>
          </p:nvPr>
        </p:nvSpPr>
        <p:spPr>
          <a:xfrm>
            <a:off x="8737600" y="6356356"/>
            <a:ext cx="2844800" cy="365125"/>
          </a:xfrm>
          <a:prstGeom prst="rect">
            <a:avLst/>
          </a:prstGeom>
        </p:spPr>
        <p:txBody>
          <a:bodyPr/>
          <a:lstStyle/>
          <a:p>
            <a:fld id="{8D930EFD-B8A5-4726-962E-9CAEA1B6408C}" type="slidenum">
              <a:rPr lang="en-PH" smtClean="0"/>
              <a:t>‹#›</a:t>
            </a:fld>
            <a:endParaRPr lang="en-PH"/>
          </a:p>
        </p:txBody>
      </p:sp>
    </p:spTree>
    <p:extLst>
      <p:ext uri="{BB962C8B-B14F-4D97-AF65-F5344CB8AC3E}">
        <p14:creationId xmlns:p14="http://schemas.microsoft.com/office/powerpoint/2010/main" val="2749667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5" y="273056"/>
            <a:ext cx="6815668"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6"/>
            <a:ext cx="2844800" cy="365125"/>
          </a:xfrm>
          <a:prstGeom prst="rect">
            <a:avLst/>
          </a:prstGeom>
        </p:spPr>
        <p:txBody>
          <a:bodyPr/>
          <a:lstStyle/>
          <a:p>
            <a:fld id="{9237E085-A8EB-4FCB-BF93-35F04EFB88E7}" type="datetimeFigureOut">
              <a:rPr lang="en-PH" smtClean="0"/>
              <a:t>6/8/2015</a:t>
            </a:fld>
            <a:endParaRPr lang="en-PH"/>
          </a:p>
        </p:txBody>
      </p:sp>
      <p:sp>
        <p:nvSpPr>
          <p:cNvPr id="6" name="Footer Placeholder 5"/>
          <p:cNvSpPr>
            <a:spLocks noGrp="1"/>
          </p:cNvSpPr>
          <p:nvPr>
            <p:ph type="ftr" sz="quarter" idx="11"/>
          </p:nvPr>
        </p:nvSpPr>
        <p:spPr>
          <a:xfrm>
            <a:off x="4165600" y="6356356"/>
            <a:ext cx="3860800" cy="365125"/>
          </a:xfrm>
          <a:prstGeom prst="rect">
            <a:avLst/>
          </a:prstGeom>
        </p:spPr>
        <p:txBody>
          <a:bodyPr/>
          <a:lstStyle/>
          <a:p>
            <a:endParaRPr lang="en-PH"/>
          </a:p>
        </p:txBody>
      </p:sp>
      <p:sp>
        <p:nvSpPr>
          <p:cNvPr id="7" name="Slide Number Placeholder 6"/>
          <p:cNvSpPr>
            <a:spLocks noGrp="1"/>
          </p:cNvSpPr>
          <p:nvPr>
            <p:ph type="sldNum" sz="quarter" idx="12"/>
          </p:nvPr>
        </p:nvSpPr>
        <p:spPr>
          <a:xfrm>
            <a:off x="8737600" y="6356356"/>
            <a:ext cx="2844800" cy="365125"/>
          </a:xfrm>
          <a:prstGeom prst="rect">
            <a:avLst/>
          </a:prstGeom>
        </p:spPr>
        <p:txBody>
          <a:bodyPr/>
          <a:lstStyle/>
          <a:p>
            <a:fld id="{8D930EFD-B8A5-4726-962E-9CAEA1B6408C}" type="slidenum">
              <a:rPr lang="en-PH" smtClean="0"/>
              <a:t>‹#›</a:t>
            </a:fld>
            <a:endParaRPr lang="en-PH"/>
          </a:p>
        </p:txBody>
      </p:sp>
    </p:spTree>
    <p:extLst>
      <p:ext uri="{BB962C8B-B14F-4D97-AF65-F5344CB8AC3E}">
        <p14:creationId xmlns:p14="http://schemas.microsoft.com/office/powerpoint/2010/main" val="2056928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6"/>
            <a:ext cx="2844800" cy="365125"/>
          </a:xfrm>
          <a:prstGeom prst="rect">
            <a:avLst/>
          </a:prstGeom>
        </p:spPr>
        <p:txBody>
          <a:bodyPr/>
          <a:lstStyle/>
          <a:p>
            <a:fld id="{9237E085-A8EB-4FCB-BF93-35F04EFB88E7}" type="datetimeFigureOut">
              <a:rPr lang="en-PH" smtClean="0"/>
              <a:t>6/8/2015</a:t>
            </a:fld>
            <a:endParaRPr lang="en-PH"/>
          </a:p>
        </p:txBody>
      </p:sp>
      <p:sp>
        <p:nvSpPr>
          <p:cNvPr id="6" name="Footer Placeholder 5"/>
          <p:cNvSpPr>
            <a:spLocks noGrp="1"/>
          </p:cNvSpPr>
          <p:nvPr>
            <p:ph type="ftr" sz="quarter" idx="11"/>
          </p:nvPr>
        </p:nvSpPr>
        <p:spPr>
          <a:xfrm>
            <a:off x="4165600" y="6356356"/>
            <a:ext cx="3860800" cy="365125"/>
          </a:xfrm>
          <a:prstGeom prst="rect">
            <a:avLst/>
          </a:prstGeom>
        </p:spPr>
        <p:txBody>
          <a:bodyPr/>
          <a:lstStyle/>
          <a:p>
            <a:endParaRPr lang="en-PH"/>
          </a:p>
        </p:txBody>
      </p:sp>
      <p:sp>
        <p:nvSpPr>
          <p:cNvPr id="7" name="Slide Number Placeholder 6"/>
          <p:cNvSpPr>
            <a:spLocks noGrp="1"/>
          </p:cNvSpPr>
          <p:nvPr>
            <p:ph type="sldNum" sz="quarter" idx="12"/>
          </p:nvPr>
        </p:nvSpPr>
        <p:spPr>
          <a:xfrm>
            <a:off x="8737600" y="6356356"/>
            <a:ext cx="2844800" cy="365125"/>
          </a:xfrm>
          <a:prstGeom prst="rect">
            <a:avLst/>
          </a:prstGeom>
        </p:spPr>
        <p:txBody>
          <a:bodyPr/>
          <a:lstStyle/>
          <a:p>
            <a:fld id="{8D930EFD-B8A5-4726-962E-9CAEA1B6408C}" type="slidenum">
              <a:rPr lang="en-PH" smtClean="0"/>
              <a:t>‹#›</a:t>
            </a:fld>
            <a:endParaRPr lang="en-PH"/>
          </a:p>
        </p:txBody>
      </p:sp>
    </p:spTree>
    <p:extLst>
      <p:ext uri="{BB962C8B-B14F-4D97-AF65-F5344CB8AC3E}">
        <p14:creationId xmlns:p14="http://schemas.microsoft.com/office/powerpoint/2010/main" val="3131486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gif"/><Relationship Id="rId2" Type="http://schemas.openxmlformats.org/officeDocument/2006/relationships/slideLayout" Target="../slideLayouts/slideLayout2.xml"/><Relationship Id="rId16"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14" descr="images (1).jpg"/>
          <p:cNvPicPr>
            <a:picLocks noChangeAspect="1"/>
          </p:cNvPicPr>
          <p:nvPr/>
        </p:nvPicPr>
        <p:blipFill>
          <a:blip r:embed="rId14"/>
          <a:srcRect t="28667" b="50000"/>
          <a:stretch>
            <a:fillRect/>
          </a:stretch>
        </p:blipFill>
        <p:spPr bwMode="auto">
          <a:xfrm>
            <a:off x="17992" y="6400800"/>
            <a:ext cx="12192000" cy="457200"/>
          </a:xfrm>
          <a:prstGeom prst="rect">
            <a:avLst/>
          </a:prstGeom>
          <a:noFill/>
          <a:ln w="9525">
            <a:noFill/>
            <a:miter lim="800000"/>
            <a:headEnd/>
            <a:tailEnd/>
          </a:ln>
        </p:spPr>
      </p:pic>
      <p:pic>
        <p:nvPicPr>
          <p:cNvPr id="17" name="Picture 16" descr="images.jpg"/>
          <p:cNvPicPr>
            <a:picLocks noChangeAspect="1"/>
          </p:cNvPicPr>
          <p:nvPr/>
        </p:nvPicPr>
        <p:blipFill>
          <a:blip r:embed="rId15"/>
          <a:srcRect l="9836" t="20000" r="2470" b="20000"/>
          <a:stretch>
            <a:fillRect/>
          </a:stretch>
        </p:blipFill>
        <p:spPr bwMode="auto">
          <a:xfrm>
            <a:off x="17992" y="0"/>
            <a:ext cx="10058400" cy="990600"/>
          </a:xfrm>
          <a:prstGeom prst="rect">
            <a:avLst/>
          </a:prstGeom>
          <a:noFill/>
          <a:ln w="9525">
            <a:noFill/>
            <a:miter lim="800000"/>
            <a:headEnd/>
            <a:tailEnd/>
          </a:ln>
        </p:spPr>
      </p:pic>
      <p:pic>
        <p:nvPicPr>
          <p:cNvPr id="20" name="Picture 19" descr="NEA logo"/>
          <p:cNvPicPr>
            <a:picLocks noChangeAspect="1" noChangeArrowheads="1" noCrop="1"/>
          </p:cNvPicPr>
          <p:nvPr/>
        </p:nvPicPr>
        <p:blipFill>
          <a:blip r:embed="rId16"/>
          <a:srcRect/>
          <a:stretch>
            <a:fillRect/>
          </a:stretch>
        </p:blipFill>
        <p:spPr bwMode="auto">
          <a:xfrm>
            <a:off x="17993" y="0"/>
            <a:ext cx="1201211" cy="914400"/>
          </a:xfrm>
          <a:prstGeom prst="ellipse">
            <a:avLst/>
          </a:prstGeom>
          <a:ln>
            <a:noFill/>
          </a:ln>
          <a:effectLst>
            <a:softEdge rad="112500"/>
          </a:effectLst>
        </p:spPr>
      </p:pic>
      <p:pic>
        <p:nvPicPr>
          <p:cNvPr id="21" name="Picture 20" descr="shivering_line_4.gif"/>
          <p:cNvPicPr>
            <a:picLocks noChangeAspect="1"/>
          </p:cNvPicPr>
          <p:nvPr/>
        </p:nvPicPr>
        <p:blipFill>
          <a:blip r:embed="rId17"/>
          <a:srcRect/>
          <a:stretch>
            <a:fillRect/>
          </a:stretch>
        </p:blipFill>
        <p:spPr bwMode="auto">
          <a:xfrm>
            <a:off x="17992" y="944564"/>
            <a:ext cx="12192000" cy="46037"/>
          </a:xfrm>
          <a:prstGeom prst="rect">
            <a:avLst/>
          </a:prstGeom>
          <a:noFill/>
          <a:ln w="9525">
            <a:noFill/>
            <a:miter lim="800000"/>
            <a:headEnd/>
            <a:tailEnd/>
          </a:ln>
        </p:spPr>
      </p:pic>
      <p:sp>
        <p:nvSpPr>
          <p:cNvPr id="22" name="Text Box 9"/>
          <p:cNvSpPr txBox="1">
            <a:spLocks noChangeArrowheads="1"/>
          </p:cNvSpPr>
          <p:nvPr/>
        </p:nvSpPr>
        <p:spPr bwMode="auto">
          <a:xfrm>
            <a:off x="-17990" y="6553203"/>
            <a:ext cx="5317068" cy="246063"/>
          </a:xfrm>
          <a:prstGeom prst="rect">
            <a:avLst/>
          </a:prstGeom>
          <a:noFill/>
          <a:ln w="9525">
            <a:noFill/>
            <a:miter lim="800000"/>
            <a:headEnd/>
            <a:tailEnd/>
          </a:ln>
        </p:spPr>
        <p:txBody>
          <a:bodyPr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fontAlgn="auto">
              <a:spcBef>
                <a:spcPts val="0"/>
              </a:spcBef>
              <a:spcAft>
                <a:spcPts val="0"/>
              </a:spcAft>
              <a:defRPr/>
            </a:pPr>
            <a:r>
              <a:rPr lang="en-US" sz="1600" b="1" dirty="0">
                <a:solidFill>
                  <a:srgbClr val="0D0D0D"/>
                </a:solidFill>
                <a:latin typeface="Monotype Corsiva" pitchFamily="66" charset="0"/>
              </a:rPr>
              <a:t>" Energizing the Countryside, Electrifying  the Future"  </a:t>
            </a:r>
            <a:endParaRPr lang="en-US" sz="1600" b="1" dirty="0">
              <a:latin typeface="Monotype Corsiva" pitchFamily="66" charset="0"/>
            </a:endParaRPr>
          </a:p>
        </p:txBody>
      </p:sp>
      <p:sp>
        <p:nvSpPr>
          <p:cNvPr id="23" name="Text Box 9"/>
          <p:cNvSpPr txBox="1">
            <a:spLocks noChangeArrowheads="1"/>
          </p:cNvSpPr>
          <p:nvPr/>
        </p:nvSpPr>
        <p:spPr bwMode="auto">
          <a:xfrm>
            <a:off x="1239309" y="161926"/>
            <a:ext cx="7821083" cy="600075"/>
          </a:xfrm>
          <a:prstGeom prst="rect">
            <a:avLst/>
          </a:prstGeom>
          <a:noFill/>
          <a:ln w="9525">
            <a:noFill/>
            <a:miter lim="800000"/>
            <a:headEnd/>
            <a:tailEnd/>
          </a:ln>
        </p:spPr>
        <p:txBody>
          <a:bodyPr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fontAlgn="auto">
              <a:spcBef>
                <a:spcPts val="0"/>
              </a:spcBef>
              <a:spcAft>
                <a:spcPts val="0"/>
              </a:spcAft>
              <a:defRPr/>
            </a:pPr>
            <a:r>
              <a:rPr lang="en-US" sz="1300" b="1" dirty="0">
                <a:latin typeface="Calibri" pitchFamily="34" charset="0"/>
                <a:cs typeface="Arial" charset="0"/>
              </a:rPr>
              <a:t>National Electrification Administration </a:t>
            </a:r>
          </a:p>
          <a:p>
            <a:pPr fontAlgn="auto">
              <a:spcBef>
                <a:spcPts val="0"/>
              </a:spcBef>
              <a:spcAft>
                <a:spcPts val="0"/>
              </a:spcAft>
              <a:defRPr/>
            </a:pPr>
            <a:r>
              <a:rPr lang="en-US" sz="1300" i="1" dirty="0">
                <a:latin typeface="Calibri" pitchFamily="34" charset="0"/>
                <a:cs typeface="Arial" charset="0"/>
              </a:rPr>
              <a:t> www.nea.gov.ph</a:t>
            </a:r>
            <a:endParaRPr lang="en-US" sz="1400" i="1" dirty="0">
              <a:latin typeface="Calibri" pitchFamily="34" charset="0"/>
              <a:cs typeface="Arial" charset="0"/>
            </a:endParaRPr>
          </a:p>
          <a:p>
            <a:pPr fontAlgn="auto">
              <a:spcBef>
                <a:spcPts val="0"/>
              </a:spcBef>
              <a:spcAft>
                <a:spcPts val="0"/>
              </a:spcAft>
              <a:defRPr/>
            </a:pPr>
            <a:r>
              <a:rPr lang="en-US" sz="1300" b="1" dirty="0">
                <a:latin typeface="Monotype Corsiva" pitchFamily="66" charset="0"/>
              </a:rPr>
              <a:t>“The 1</a:t>
            </a:r>
            <a:r>
              <a:rPr lang="en-US" sz="1300" b="1" baseline="30000" dirty="0">
                <a:latin typeface="Monotype Corsiva" pitchFamily="66" charset="0"/>
              </a:rPr>
              <a:t>st</a:t>
            </a:r>
            <a:r>
              <a:rPr lang="en-US" sz="1300" b="1" dirty="0">
                <a:latin typeface="Monotype Corsiva" pitchFamily="66" charset="0"/>
              </a:rPr>
              <a:t> Performance Governance System-Institutionalized National Government Agency”</a:t>
            </a:r>
          </a:p>
        </p:txBody>
      </p:sp>
      <p:pic>
        <p:nvPicPr>
          <p:cNvPr id="24" name="Picture 23"/>
          <p:cNvPicPr>
            <a:picLocks noChangeAspect="1" noChangeArrowheads="1"/>
          </p:cNvPicPr>
          <p:nvPr/>
        </p:nvPicPr>
        <p:blipFill>
          <a:blip r:embed="rId18"/>
          <a:srcRect/>
          <a:stretch>
            <a:fillRect/>
          </a:stretch>
        </p:blipFill>
        <p:spPr bwMode="auto">
          <a:xfrm>
            <a:off x="9771592" y="0"/>
            <a:ext cx="2438400" cy="914400"/>
          </a:xfrm>
          <a:prstGeom prst="rect">
            <a:avLst/>
          </a:prstGeom>
          <a:noFill/>
          <a:ln w="9525">
            <a:noFill/>
            <a:miter lim="800000"/>
            <a:headEnd/>
            <a:tailEnd/>
          </a:ln>
        </p:spPr>
      </p:pic>
    </p:spTree>
    <p:extLst>
      <p:ext uri="{BB962C8B-B14F-4D97-AF65-F5344CB8AC3E}">
        <p14:creationId xmlns:p14="http://schemas.microsoft.com/office/powerpoint/2010/main" val="175281304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18.xml"/><Relationship Id="rId4" Type="http://schemas.openxmlformats.org/officeDocument/2006/relationships/slide" Target="slide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file:///C:\Users\NAE\Desktop\Consultative%20Session\COA%20AOM\sample%20accounting%20of%20funds.xls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2624" y="2668313"/>
            <a:ext cx="9507069" cy="1470025"/>
          </a:xfrm>
        </p:spPr>
        <p:txBody>
          <a:bodyPr/>
          <a:lstStyle/>
          <a:p>
            <a:r>
              <a:rPr lang="en-PH" b="1" dirty="0">
                <a:latin typeface="Arial" panose="020B0604020202020204" pitchFamily="34" charset="0"/>
                <a:cs typeface="Arial" panose="020B0604020202020204" pitchFamily="34" charset="0"/>
              </a:rPr>
              <a:t>Compliance </a:t>
            </a:r>
            <a:r>
              <a:rPr lang="en-PH" b="1" dirty="0" smtClean="0">
                <a:latin typeface="Arial" panose="020B0604020202020204" pitchFamily="34" charset="0"/>
                <a:cs typeface="Arial" panose="020B0604020202020204" pitchFamily="34" charset="0"/>
              </a:rPr>
              <a:t>to COA Requirements Subsidy Funded Projects</a:t>
            </a:r>
            <a:endParaRPr lang="en-PH"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5719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9907" y="1196794"/>
            <a:ext cx="10269070" cy="4525963"/>
          </a:xfrm>
        </p:spPr>
        <p:txBody>
          <a:bodyPr/>
          <a:lstStyle/>
          <a:p>
            <a:pPr marL="0" indent="0">
              <a:buNone/>
            </a:pPr>
            <a:r>
              <a:rPr lang="en-PH" sz="2400" b="1" dirty="0">
                <a:latin typeface="Arial" panose="020B0604020202020204" pitchFamily="34" charset="0"/>
                <a:cs typeface="Arial" panose="020B0604020202020204" pitchFamily="34" charset="0"/>
              </a:rPr>
              <a:t>Allowable charges for Contingency Funds</a:t>
            </a:r>
          </a:p>
          <a:p>
            <a:endParaRPr lang="en-PH" sz="1200" dirty="0">
              <a:latin typeface="Arial" panose="020B0604020202020204" pitchFamily="34" charset="0"/>
              <a:cs typeface="Arial" panose="020B0604020202020204" pitchFamily="34" charset="0"/>
            </a:endParaRPr>
          </a:p>
          <a:p>
            <a:pPr marL="0" lvl="0" indent="0">
              <a:buNone/>
            </a:pPr>
            <a:r>
              <a:rPr lang="en-PH" sz="2000" dirty="0" smtClean="0">
                <a:latin typeface="Arial" panose="020B0604020202020204" pitchFamily="34" charset="0"/>
                <a:cs typeface="Arial" panose="020B0604020202020204" pitchFamily="34" charset="0"/>
              </a:rPr>
              <a:t>1. From </a:t>
            </a:r>
            <a:r>
              <a:rPr lang="en-PH" sz="2000" dirty="0">
                <a:latin typeface="Arial" panose="020B0604020202020204" pitchFamily="34" charset="0"/>
                <a:cs typeface="Arial" panose="020B0604020202020204" pitchFamily="34" charset="0"/>
              </a:rPr>
              <a:t>Memo to All ECs (2011-019 – 10/3/11)</a:t>
            </a:r>
          </a:p>
          <a:p>
            <a:pPr marL="0" lvl="0" indent="0">
              <a:buNone/>
            </a:pPr>
            <a:r>
              <a:rPr lang="en-PH" sz="2000" dirty="0" smtClean="0">
                <a:latin typeface="Arial" panose="020B0604020202020204" pitchFamily="34" charset="0"/>
                <a:cs typeface="Arial" panose="020B0604020202020204" pitchFamily="34" charset="0"/>
              </a:rPr>
              <a:t>	- Cost </a:t>
            </a:r>
            <a:r>
              <a:rPr lang="en-PH" sz="2000" dirty="0">
                <a:latin typeface="Arial" panose="020B0604020202020204" pitchFamily="34" charset="0"/>
                <a:cs typeface="Arial" panose="020B0604020202020204" pitchFamily="34" charset="0"/>
              </a:rPr>
              <a:t>of Publication of bidding</a:t>
            </a:r>
          </a:p>
          <a:p>
            <a:endParaRPr lang="en-PH" sz="1200" dirty="0">
              <a:latin typeface="Arial" panose="020B0604020202020204" pitchFamily="34" charset="0"/>
              <a:cs typeface="Arial" panose="020B0604020202020204" pitchFamily="34" charset="0"/>
            </a:endParaRPr>
          </a:p>
          <a:p>
            <a:pPr marL="0" lvl="0" indent="0">
              <a:buNone/>
            </a:pPr>
            <a:r>
              <a:rPr lang="en-PH" sz="2000" dirty="0" smtClean="0">
                <a:latin typeface="Arial" panose="020B0604020202020204" pitchFamily="34" charset="0"/>
                <a:cs typeface="Arial" panose="020B0604020202020204" pitchFamily="34" charset="0"/>
              </a:rPr>
              <a:t>2. From </a:t>
            </a:r>
            <a:r>
              <a:rPr lang="en-PH" sz="2000" dirty="0">
                <a:latin typeface="Arial" panose="020B0604020202020204" pitchFamily="34" charset="0"/>
                <a:cs typeface="Arial" panose="020B0604020202020204" pitchFamily="34" charset="0"/>
              </a:rPr>
              <a:t>Memo to IAQSMO (11 July 2013)</a:t>
            </a:r>
          </a:p>
          <a:p>
            <a:pPr marL="1035050" lvl="0" indent="-1035050">
              <a:buNone/>
            </a:pPr>
            <a:r>
              <a:rPr lang="en-PH" sz="2000" dirty="0">
                <a:latin typeface="Arial" panose="020B0604020202020204" pitchFamily="34" charset="0"/>
                <a:cs typeface="Arial" panose="020B0604020202020204" pitchFamily="34" charset="0"/>
              </a:rPr>
              <a:t> </a:t>
            </a:r>
            <a:r>
              <a:rPr lang="en-PH" sz="2000" dirty="0" smtClean="0">
                <a:latin typeface="Arial" panose="020B0604020202020204" pitchFamily="34" charset="0"/>
                <a:cs typeface="Arial" panose="020B0604020202020204" pitchFamily="34" charset="0"/>
              </a:rPr>
              <a:t>            - A </a:t>
            </a:r>
            <a:r>
              <a:rPr lang="en-PH" sz="2000" dirty="0">
                <a:latin typeface="Arial" panose="020B0604020202020204" pitchFamily="34" charset="0"/>
                <a:cs typeface="Arial" panose="020B0604020202020204" pitchFamily="34" charset="0"/>
              </a:rPr>
              <a:t>portion of salaries/benefits of EC’s regular employees assigned in the implementation of the project using WO</a:t>
            </a:r>
          </a:p>
          <a:p>
            <a:pPr marL="0" lvl="0" indent="0">
              <a:buNone/>
            </a:pPr>
            <a:r>
              <a:rPr lang="en-PH" sz="2000" dirty="0" smtClean="0">
                <a:latin typeface="Arial" panose="020B0604020202020204" pitchFamily="34" charset="0"/>
                <a:cs typeface="Arial" panose="020B0604020202020204" pitchFamily="34" charset="0"/>
              </a:rPr>
              <a:t>	- Gasoline/fuel </a:t>
            </a:r>
            <a:r>
              <a:rPr lang="en-PH" sz="2000" dirty="0">
                <a:latin typeface="Arial" panose="020B0604020202020204" pitchFamily="34" charset="0"/>
                <a:cs typeface="Arial" panose="020B0604020202020204" pitchFamily="34" charset="0"/>
              </a:rPr>
              <a:t>consumption</a:t>
            </a:r>
          </a:p>
          <a:p>
            <a:pPr marL="0" lvl="0" indent="0">
              <a:buNone/>
            </a:pPr>
            <a:r>
              <a:rPr lang="en-PH" sz="2000" dirty="0" smtClean="0">
                <a:latin typeface="Arial" panose="020B0604020202020204" pitchFamily="34" charset="0"/>
                <a:cs typeface="Arial" panose="020B0604020202020204" pitchFamily="34" charset="0"/>
              </a:rPr>
              <a:t>	- Vehicle </a:t>
            </a:r>
            <a:r>
              <a:rPr lang="en-PH" sz="2000" dirty="0">
                <a:latin typeface="Arial" panose="020B0604020202020204" pitchFamily="34" charset="0"/>
                <a:cs typeface="Arial" panose="020B0604020202020204" pitchFamily="34" charset="0"/>
              </a:rPr>
              <a:t>rental</a:t>
            </a:r>
          </a:p>
          <a:p>
            <a:pPr marL="0" lvl="0" indent="0">
              <a:buNone/>
            </a:pPr>
            <a:r>
              <a:rPr lang="en-PH" sz="2000" dirty="0">
                <a:latin typeface="Arial" panose="020B0604020202020204" pitchFamily="34" charset="0"/>
                <a:cs typeface="Arial" panose="020B0604020202020204" pitchFamily="34" charset="0"/>
              </a:rPr>
              <a:t>	</a:t>
            </a:r>
            <a:r>
              <a:rPr lang="en-PH" sz="2000" dirty="0" smtClean="0">
                <a:latin typeface="Arial" panose="020B0604020202020204" pitchFamily="34" charset="0"/>
                <a:cs typeface="Arial" panose="020B0604020202020204" pitchFamily="34" charset="0"/>
              </a:rPr>
              <a:t>- Transportation</a:t>
            </a:r>
            <a:endParaRPr lang="en-PH" sz="2000" dirty="0">
              <a:latin typeface="Arial" panose="020B0604020202020204" pitchFamily="34" charset="0"/>
              <a:cs typeface="Arial" panose="020B0604020202020204" pitchFamily="34" charset="0"/>
            </a:endParaRPr>
          </a:p>
          <a:p>
            <a:pPr marL="0" lvl="0" indent="0">
              <a:buNone/>
            </a:pPr>
            <a:r>
              <a:rPr lang="en-PH" sz="2000" dirty="0">
                <a:latin typeface="Arial" panose="020B0604020202020204" pitchFamily="34" charset="0"/>
                <a:cs typeface="Arial" panose="020B0604020202020204" pitchFamily="34" charset="0"/>
              </a:rPr>
              <a:t>	</a:t>
            </a:r>
            <a:r>
              <a:rPr lang="en-PH" sz="2000" dirty="0" smtClean="0">
                <a:latin typeface="Arial" panose="020B0604020202020204" pitchFamily="34" charset="0"/>
                <a:cs typeface="Arial" panose="020B0604020202020204" pitchFamily="34" charset="0"/>
              </a:rPr>
              <a:t>- Meal </a:t>
            </a:r>
            <a:r>
              <a:rPr lang="en-PH" sz="2000" dirty="0">
                <a:latin typeface="Arial" panose="020B0604020202020204" pitchFamily="34" charset="0"/>
                <a:cs typeface="Arial" panose="020B0604020202020204" pitchFamily="34" charset="0"/>
              </a:rPr>
              <a:t>allowance</a:t>
            </a:r>
          </a:p>
          <a:p>
            <a:pPr marL="0" lvl="0" indent="0">
              <a:buNone/>
            </a:pPr>
            <a:r>
              <a:rPr lang="en-PH" sz="2000" dirty="0" smtClean="0">
                <a:latin typeface="Arial" panose="020B0604020202020204" pitchFamily="34" charset="0"/>
                <a:cs typeface="Arial" panose="020B0604020202020204" pitchFamily="34" charset="0"/>
              </a:rPr>
              <a:t>	- Subsistence </a:t>
            </a:r>
            <a:r>
              <a:rPr lang="en-PH" sz="2000" dirty="0">
                <a:latin typeface="Arial" panose="020B0604020202020204" pitchFamily="34" charset="0"/>
                <a:cs typeface="Arial" panose="020B0604020202020204" pitchFamily="34" charset="0"/>
              </a:rPr>
              <a:t>allowance incurred during the implementation of the subsidy funds</a:t>
            </a:r>
          </a:p>
          <a:p>
            <a:endParaRPr lang="en-PH" sz="1000" dirty="0">
              <a:latin typeface="Arial" panose="020B0604020202020204" pitchFamily="34" charset="0"/>
              <a:cs typeface="Arial" panose="020B0604020202020204" pitchFamily="34" charset="0"/>
            </a:endParaRPr>
          </a:p>
          <a:p>
            <a:pPr marL="914400" indent="0">
              <a:buNone/>
            </a:pPr>
            <a:r>
              <a:rPr lang="en-PH" sz="2000" dirty="0">
                <a:latin typeface="Arial" panose="020B0604020202020204" pitchFamily="34" charset="0"/>
                <a:cs typeface="Arial" panose="020B0604020202020204" pitchFamily="34" charset="0"/>
              </a:rPr>
              <a:t>*all these charges shall used Work order procedure</a:t>
            </a:r>
          </a:p>
          <a:p>
            <a:pPr marL="0" indent="0">
              <a:buNone/>
            </a:pPr>
            <a:endParaRPr lang="en-PH"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3694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706" y="3058180"/>
            <a:ext cx="10972800" cy="814573"/>
          </a:xfrm>
        </p:spPr>
        <p:txBody>
          <a:bodyPr anchor="ctr"/>
          <a:lstStyle/>
          <a:p>
            <a:r>
              <a:rPr lang="en-PH" b="1" dirty="0" smtClean="0">
                <a:latin typeface="Arial" panose="020B0604020202020204" pitchFamily="34" charset="0"/>
                <a:cs typeface="Arial" panose="020B0604020202020204" pitchFamily="34" charset="0"/>
              </a:rPr>
              <a:t>Thank you</a:t>
            </a:r>
            <a:endParaRPr lang="en-PH"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90916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9772" y="1506068"/>
            <a:ext cx="9704294" cy="457201"/>
          </a:xfrm>
        </p:spPr>
        <p:txBody>
          <a:bodyPr/>
          <a:lstStyle/>
          <a:p>
            <a:pPr marL="349250" indent="-349250">
              <a:buNone/>
            </a:pPr>
            <a:r>
              <a:rPr lang="en-PH" sz="2000" dirty="0">
                <a:latin typeface="Arial" panose="020B0604020202020204" pitchFamily="34" charset="0"/>
                <a:cs typeface="Arial" panose="020B0604020202020204" pitchFamily="34" charset="0"/>
              </a:rPr>
              <a:t>a. </a:t>
            </a:r>
            <a:r>
              <a:rPr lang="en-PH" sz="2000" dirty="0" smtClean="0">
                <a:latin typeface="Arial" panose="020B0604020202020204" pitchFamily="34" charset="0"/>
                <a:cs typeface="Arial" panose="020B0604020202020204" pitchFamily="34" charset="0"/>
              </a:rPr>
              <a:t>COA-AOM </a:t>
            </a:r>
            <a:r>
              <a:rPr lang="en-PH" sz="2000" dirty="0">
                <a:latin typeface="Arial" panose="020B0604020202020204" pitchFamily="34" charset="0"/>
                <a:cs typeface="Arial" panose="020B0604020202020204" pitchFamily="34" charset="0"/>
              </a:rPr>
              <a:t>No. 2015-12 (2014)</a:t>
            </a:r>
          </a:p>
        </p:txBody>
      </p:sp>
      <p:sp>
        <p:nvSpPr>
          <p:cNvPr id="4" name="Rounded Rectangle 3"/>
          <p:cNvSpPr/>
          <p:nvPr/>
        </p:nvSpPr>
        <p:spPr>
          <a:xfrm>
            <a:off x="2250141" y="618560"/>
            <a:ext cx="7835152" cy="6320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PH" sz="2800" b="1" dirty="0">
                <a:latin typeface="Arial" panose="020B0604020202020204" pitchFamily="34" charset="0"/>
                <a:cs typeface="Arial" panose="020B0604020202020204" pitchFamily="34" charset="0"/>
              </a:rPr>
              <a:t>I. Common COA Audit Observations</a:t>
            </a:r>
          </a:p>
        </p:txBody>
      </p:sp>
      <p:graphicFrame>
        <p:nvGraphicFramePr>
          <p:cNvPr id="5" name="Table 4"/>
          <p:cNvGraphicFramePr>
            <a:graphicFrameLocks noGrp="1"/>
          </p:cNvGraphicFramePr>
          <p:nvPr>
            <p:extLst>
              <p:ext uri="{D42A27DB-BD31-4B8C-83A1-F6EECF244321}">
                <p14:modId xmlns:p14="http://schemas.microsoft.com/office/powerpoint/2010/main" val="4198995643"/>
              </p:ext>
            </p:extLst>
          </p:nvPr>
        </p:nvGraphicFramePr>
        <p:xfrm>
          <a:off x="156880" y="2084293"/>
          <a:ext cx="11833414" cy="3396615"/>
        </p:xfrm>
        <a:graphic>
          <a:graphicData uri="http://schemas.openxmlformats.org/drawingml/2006/table">
            <a:tbl>
              <a:tblPr>
                <a:tableStyleId>{5940675A-B579-460E-94D1-54222C63F5DA}</a:tableStyleId>
              </a:tblPr>
              <a:tblGrid>
                <a:gridCol w="411369"/>
                <a:gridCol w="1447809"/>
                <a:gridCol w="1192763"/>
                <a:gridCol w="1524543"/>
                <a:gridCol w="1237129"/>
                <a:gridCol w="426158"/>
                <a:gridCol w="1441546"/>
                <a:gridCol w="1219770"/>
                <a:gridCol w="1533833"/>
                <a:gridCol w="1398494"/>
              </a:tblGrid>
              <a:tr h="190500">
                <a:tc rowSpan="2" gridSpan="2">
                  <a:txBody>
                    <a:bodyPr/>
                    <a:lstStyle/>
                    <a:p>
                      <a:pPr algn="ctr" fontAlgn="ctr"/>
                      <a:r>
                        <a:rPr lang="en-PH" sz="1800" b="1" u="none" strike="noStrike" dirty="0">
                          <a:effectLst/>
                          <a:latin typeface="Arial" panose="020B0604020202020204" pitchFamily="34" charset="0"/>
                          <a:cs typeface="Arial" panose="020B0604020202020204" pitchFamily="34" charset="0"/>
                        </a:rPr>
                        <a:t>EC</a:t>
                      </a:r>
                      <a:endParaRPr lang="en-PH"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hMerge="1">
                  <a:txBody>
                    <a:bodyPr/>
                    <a:lstStyle/>
                    <a:p>
                      <a:endParaRPr lang="en-PH"/>
                    </a:p>
                  </a:txBody>
                  <a:tcPr/>
                </a:tc>
                <a:tc gridSpan="3">
                  <a:txBody>
                    <a:bodyPr/>
                    <a:lstStyle/>
                    <a:p>
                      <a:pPr algn="ctr" fontAlgn="b"/>
                      <a:r>
                        <a:rPr lang="en-PH" sz="1800" b="1" u="none" strike="noStrike" dirty="0">
                          <a:effectLst/>
                          <a:latin typeface="Arial" panose="020B0604020202020204" pitchFamily="34" charset="0"/>
                          <a:cs typeface="Arial" panose="020B0604020202020204" pitchFamily="34" charset="0"/>
                        </a:rPr>
                        <a:t>Unexpended Balance</a:t>
                      </a:r>
                      <a:endParaRPr lang="en-PH"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en-PH"/>
                    </a:p>
                  </a:txBody>
                  <a:tcPr/>
                </a:tc>
                <a:tc hMerge="1">
                  <a:txBody>
                    <a:bodyPr/>
                    <a:lstStyle/>
                    <a:p>
                      <a:endParaRPr lang="en-PH"/>
                    </a:p>
                  </a:txBody>
                  <a:tcPr/>
                </a:tc>
                <a:tc rowSpan="2"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PH" sz="1800" b="1" u="none" strike="noStrike" dirty="0" smtClean="0">
                          <a:effectLst/>
                          <a:latin typeface="Arial" panose="020B0604020202020204" pitchFamily="34" charset="0"/>
                          <a:cs typeface="Arial" panose="020B0604020202020204" pitchFamily="34" charset="0"/>
                        </a:rPr>
                        <a:t>EC</a:t>
                      </a:r>
                      <a:endParaRPr lang="en-PH" sz="1800" b="1" i="0" u="none" strike="noStrike" dirty="0" smtClean="0">
                        <a:solidFill>
                          <a:srgbClr val="000000"/>
                        </a:solidFill>
                        <a:effectLst/>
                        <a:latin typeface="Arial" panose="020B0604020202020204" pitchFamily="34" charset="0"/>
                        <a:cs typeface="Arial" panose="020B0604020202020204" pitchFamily="34" charset="0"/>
                      </a:endParaRPr>
                    </a:p>
                    <a:p>
                      <a:pPr algn="ctr" fontAlgn="b"/>
                      <a:endParaRPr lang="en-PH"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rowSpan="2" hMerge="1">
                  <a:txBody>
                    <a:bodyPr/>
                    <a:lstStyle/>
                    <a:p>
                      <a:pPr algn="ctr" fontAlgn="b"/>
                      <a:endParaRPr lang="en-PH"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gridSpan="3">
                  <a:txBody>
                    <a:bodyPr/>
                    <a:lstStyle/>
                    <a:p>
                      <a:pPr algn="ctr" fontAlgn="b"/>
                      <a:r>
                        <a:rPr lang="en-PH" sz="1800" b="1" u="none" strike="noStrike" dirty="0">
                          <a:effectLst/>
                          <a:latin typeface="Arial" panose="020B0604020202020204" pitchFamily="34" charset="0"/>
                          <a:cs typeface="Arial" panose="020B0604020202020204" pitchFamily="34" charset="0"/>
                        </a:rPr>
                        <a:t>Unexpended Balance</a:t>
                      </a:r>
                      <a:endParaRPr lang="en-PH"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en-PH"/>
                    </a:p>
                  </a:txBody>
                  <a:tcPr/>
                </a:tc>
                <a:tc hMerge="1">
                  <a:txBody>
                    <a:bodyPr/>
                    <a:lstStyle/>
                    <a:p>
                      <a:endParaRPr lang="en-PH"/>
                    </a:p>
                  </a:txBody>
                  <a:tcPr/>
                </a:tc>
              </a:tr>
              <a:tr h="190500">
                <a:tc gridSpan="2" vMerge="1">
                  <a:txBody>
                    <a:bodyPr/>
                    <a:lstStyle/>
                    <a:p>
                      <a:endParaRPr lang="en-PH"/>
                    </a:p>
                  </a:txBody>
                  <a:tcPr/>
                </a:tc>
                <a:tc hMerge="1" vMerge="1">
                  <a:txBody>
                    <a:bodyPr/>
                    <a:lstStyle/>
                    <a:p>
                      <a:endParaRPr lang="en-PH"/>
                    </a:p>
                  </a:txBody>
                  <a:tcPr/>
                </a:tc>
                <a:tc>
                  <a:txBody>
                    <a:bodyPr/>
                    <a:lstStyle/>
                    <a:p>
                      <a:pPr algn="ctr" fontAlgn="b"/>
                      <a:r>
                        <a:rPr lang="en-PH" sz="1800" b="1" u="none" strike="noStrike" dirty="0">
                          <a:effectLst/>
                          <a:latin typeface="Arial" panose="020B0604020202020204" pitchFamily="34" charset="0"/>
                          <a:cs typeface="Arial" panose="020B0604020202020204" pitchFamily="34" charset="0"/>
                        </a:rPr>
                        <a:t>Less than P100,000</a:t>
                      </a:r>
                      <a:endParaRPr lang="en-PH"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PH" sz="1800" b="1" u="none" strike="noStrike" dirty="0">
                          <a:effectLst/>
                          <a:latin typeface="Arial" panose="020B0604020202020204" pitchFamily="34" charset="0"/>
                          <a:cs typeface="Arial" panose="020B0604020202020204" pitchFamily="34" charset="0"/>
                        </a:rPr>
                        <a:t>More than P100,000</a:t>
                      </a:r>
                      <a:endParaRPr lang="en-PH"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PH" sz="1800" b="1" u="none" strike="noStrike" dirty="0">
                          <a:effectLst/>
                          <a:latin typeface="Arial" panose="020B0604020202020204" pitchFamily="34" charset="0"/>
                          <a:cs typeface="Arial" panose="020B0604020202020204" pitchFamily="34" charset="0"/>
                        </a:rPr>
                        <a:t>Interest Earned</a:t>
                      </a:r>
                      <a:endParaRPr lang="en-PH"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gridSpan="2" vMerge="1">
                  <a:txBody>
                    <a:bodyPr/>
                    <a:lstStyle/>
                    <a:p>
                      <a:endParaRPr lang="en-PH"/>
                    </a:p>
                  </a:txBody>
                  <a:tcPr/>
                </a:tc>
                <a:tc hMerge="1" vMerge="1">
                  <a:txBody>
                    <a:bodyPr/>
                    <a:lstStyle/>
                    <a:p>
                      <a:pPr algn="ctr" fontAlgn="b"/>
                      <a:endParaRPr lang="en-PH"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PH" sz="1800" b="1" u="none" strike="noStrike" dirty="0">
                          <a:effectLst/>
                          <a:latin typeface="Arial" panose="020B0604020202020204" pitchFamily="34" charset="0"/>
                          <a:cs typeface="Arial" panose="020B0604020202020204" pitchFamily="34" charset="0"/>
                        </a:rPr>
                        <a:t>Less than P100,000</a:t>
                      </a:r>
                      <a:endParaRPr lang="en-PH"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PH" sz="1800" b="1" u="none" strike="noStrike" dirty="0">
                          <a:effectLst/>
                          <a:latin typeface="Arial" panose="020B0604020202020204" pitchFamily="34" charset="0"/>
                          <a:cs typeface="Arial" panose="020B0604020202020204" pitchFamily="34" charset="0"/>
                        </a:rPr>
                        <a:t>More than P100,000</a:t>
                      </a:r>
                      <a:endParaRPr lang="en-PH"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PH" sz="1800" b="1" u="none" strike="noStrike" dirty="0">
                          <a:effectLst/>
                          <a:latin typeface="Arial" panose="020B0604020202020204" pitchFamily="34" charset="0"/>
                          <a:cs typeface="Arial" panose="020B0604020202020204" pitchFamily="34" charset="0"/>
                        </a:rPr>
                        <a:t>Interest Earned</a:t>
                      </a:r>
                      <a:endParaRPr lang="en-PH"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190500">
                <a:tc>
                  <a:txBody>
                    <a:bodyPr/>
                    <a:lstStyle/>
                    <a:p>
                      <a:pPr algn="ctr" fontAlgn="b"/>
                      <a:r>
                        <a:rPr lang="en-PH" sz="1800" u="none" strike="noStrike">
                          <a:effectLst/>
                          <a:latin typeface="Arial" panose="020B0604020202020204" pitchFamily="34" charset="0"/>
                          <a:cs typeface="Arial" panose="020B0604020202020204" pitchFamily="34" charset="0"/>
                        </a:rPr>
                        <a:t>1</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1800" u="none" strike="noStrike">
                          <a:effectLst/>
                          <a:latin typeface="Arial" panose="020B0604020202020204" pitchFamily="34" charset="0"/>
                          <a:cs typeface="Arial" panose="020B0604020202020204" pitchFamily="34" charset="0"/>
                        </a:rPr>
                        <a:t>MASELCO</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PH" sz="1800" u="none" strike="noStrike">
                          <a:effectLst/>
                          <a:latin typeface="Arial" panose="020B0604020202020204" pitchFamily="34" charset="0"/>
                          <a:cs typeface="Arial" panose="020B0604020202020204" pitchFamily="34" charset="0"/>
                        </a:rPr>
                        <a:t>85,364.43</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PH" sz="1800" u="none" strike="noStrike">
                          <a:effectLst/>
                          <a:latin typeface="Arial" panose="020B0604020202020204" pitchFamily="34" charset="0"/>
                          <a:cs typeface="Arial" panose="020B0604020202020204" pitchFamily="34" charset="0"/>
                        </a:rPr>
                        <a:t>11,213,280.18</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PH" sz="1800" u="none" strike="noStrike">
                          <a:effectLst/>
                          <a:latin typeface="Arial" panose="020B0604020202020204" pitchFamily="34" charset="0"/>
                          <a:cs typeface="Arial" panose="020B0604020202020204" pitchFamily="34" charset="0"/>
                        </a:rPr>
                        <a:t>457,551.90</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PH" sz="1800" u="none" strike="noStrike" dirty="0">
                          <a:effectLst/>
                          <a:latin typeface="Arial" panose="020B0604020202020204" pitchFamily="34" charset="0"/>
                          <a:cs typeface="Arial" panose="020B0604020202020204" pitchFamily="34" charset="0"/>
                        </a:rPr>
                        <a:t>10</a:t>
                      </a:r>
                      <a:endParaRPr lang="en-PH"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1800" u="none" strike="noStrike" dirty="0">
                          <a:effectLst/>
                          <a:latin typeface="Arial" panose="020B0604020202020204" pitchFamily="34" charset="0"/>
                          <a:cs typeface="Arial" panose="020B0604020202020204" pitchFamily="34" charset="0"/>
                        </a:rPr>
                        <a:t>IFELCO</a:t>
                      </a:r>
                      <a:endParaRPr lang="en-PH"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PH" sz="1800" u="none" strike="noStrike" dirty="0">
                          <a:effectLst/>
                          <a:latin typeface="Arial" panose="020B0604020202020204" pitchFamily="34" charset="0"/>
                          <a:cs typeface="Arial" panose="020B0604020202020204" pitchFamily="34" charset="0"/>
                        </a:rPr>
                        <a:t>52,651.47</a:t>
                      </a:r>
                      <a:endParaRPr lang="en-PH"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PH" sz="1800" u="none" strike="noStrike" dirty="0">
                          <a:effectLst/>
                          <a:latin typeface="Arial" panose="020B0604020202020204" pitchFamily="34" charset="0"/>
                          <a:cs typeface="Arial" panose="020B0604020202020204" pitchFamily="34" charset="0"/>
                        </a:rPr>
                        <a:t>567,795.84</a:t>
                      </a:r>
                      <a:endParaRPr lang="en-PH"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PH" sz="1800" u="none" strike="noStrike" dirty="0">
                          <a:effectLst/>
                          <a:latin typeface="Arial" panose="020B0604020202020204" pitchFamily="34" charset="0"/>
                          <a:cs typeface="Arial" panose="020B0604020202020204" pitchFamily="34" charset="0"/>
                        </a:rPr>
                        <a:t>109,064.94</a:t>
                      </a:r>
                      <a:endParaRPr lang="en-PH"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190500">
                <a:tc>
                  <a:txBody>
                    <a:bodyPr/>
                    <a:lstStyle/>
                    <a:p>
                      <a:pPr algn="ctr" fontAlgn="b"/>
                      <a:r>
                        <a:rPr lang="en-PH" sz="1800" u="none" strike="noStrike">
                          <a:effectLst/>
                          <a:latin typeface="Arial" panose="020B0604020202020204" pitchFamily="34" charset="0"/>
                          <a:cs typeface="Arial" panose="020B0604020202020204" pitchFamily="34" charset="0"/>
                        </a:rPr>
                        <a:t>2</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1800" u="none" strike="noStrike">
                          <a:effectLst/>
                          <a:latin typeface="Arial" panose="020B0604020202020204" pitchFamily="34" charset="0"/>
                          <a:cs typeface="Arial" panose="020B0604020202020204" pitchFamily="34" charset="0"/>
                        </a:rPr>
                        <a:t>CEBECO III</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PH" sz="1800" u="none" strike="noStrike">
                          <a:effectLst/>
                          <a:latin typeface="Arial" panose="020B0604020202020204" pitchFamily="34" charset="0"/>
                          <a:cs typeface="Arial" panose="020B0604020202020204" pitchFamily="34" charset="0"/>
                        </a:rPr>
                        <a:t>86,947.87</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PH" sz="1800" u="none" strike="noStrike">
                          <a:effectLst/>
                          <a:latin typeface="Arial" panose="020B0604020202020204" pitchFamily="34" charset="0"/>
                          <a:cs typeface="Arial" panose="020B0604020202020204" pitchFamily="34" charset="0"/>
                        </a:rPr>
                        <a:t>4,285,768.20</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1800" u="none" strike="noStrike">
                          <a:effectLst/>
                          <a:latin typeface="Arial" panose="020B0604020202020204" pitchFamily="34" charset="0"/>
                          <a:cs typeface="Arial" panose="020B0604020202020204" pitchFamily="34" charset="0"/>
                        </a:rPr>
                        <a:t> </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PH" sz="1800" u="none" strike="noStrike" dirty="0">
                          <a:effectLst/>
                          <a:latin typeface="Arial" panose="020B0604020202020204" pitchFamily="34" charset="0"/>
                          <a:cs typeface="Arial" panose="020B0604020202020204" pitchFamily="34" charset="0"/>
                        </a:rPr>
                        <a:t>11</a:t>
                      </a:r>
                      <a:endParaRPr lang="en-PH"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1800" u="none" strike="noStrike" dirty="0">
                          <a:effectLst/>
                          <a:latin typeface="Arial" panose="020B0604020202020204" pitchFamily="34" charset="0"/>
                          <a:cs typeface="Arial" panose="020B0604020202020204" pitchFamily="34" charset="0"/>
                        </a:rPr>
                        <a:t>PANELCO I</a:t>
                      </a:r>
                      <a:endParaRPr lang="en-PH"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1800" u="none" strike="noStrike" dirty="0">
                          <a:effectLst/>
                          <a:latin typeface="Arial" panose="020B0604020202020204" pitchFamily="34" charset="0"/>
                          <a:cs typeface="Arial" panose="020B0604020202020204" pitchFamily="34" charset="0"/>
                        </a:rPr>
                        <a:t> </a:t>
                      </a:r>
                      <a:endParaRPr lang="en-PH"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PH" sz="1800" u="none" strike="noStrike" dirty="0">
                          <a:effectLst/>
                          <a:latin typeface="Arial" panose="020B0604020202020204" pitchFamily="34" charset="0"/>
                          <a:cs typeface="Arial" panose="020B0604020202020204" pitchFamily="34" charset="0"/>
                        </a:rPr>
                        <a:t>1,054,893.17</a:t>
                      </a:r>
                      <a:endParaRPr lang="en-PH"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PH" sz="1800" u="none" strike="noStrike" dirty="0">
                          <a:effectLst/>
                          <a:latin typeface="Arial" panose="020B0604020202020204" pitchFamily="34" charset="0"/>
                          <a:cs typeface="Arial" panose="020B0604020202020204" pitchFamily="34" charset="0"/>
                        </a:rPr>
                        <a:t>98,264.35</a:t>
                      </a:r>
                      <a:endParaRPr lang="en-PH"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190500">
                <a:tc>
                  <a:txBody>
                    <a:bodyPr/>
                    <a:lstStyle/>
                    <a:p>
                      <a:pPr algn="ctr" fontAlgn="b"/>
                      <a:r>
                        <a:rPr lang="en-PH" sz="1800" u="none" strike="noStrike">
                          <a:effectLst/>
                          <a:latin typeface="Arial" panose="020B0604020202020204" pitchFamily="34" charset="0"/>
                          <a:cs typeface="Arial" panose="020B0604020202020204" pitchFamily="34" charset="0"/>
                        </a:rPr>
                        <a:t>3</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1800" u="none" strike="noStrike">
                          <a:effectLst/>
                          <a:latin typeface="Arial" panose="020B0604020202020204" pitchFamily="34" charset="0"/>
                          <a:cs typeface="Arial" panose="020B0604020202020204" pitchFamily="34" charset="0"/>
                        </a:rPr>
                        <a:t>SORECO I</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PH" sz="1800" u="none" strike="noStrike">
                          <a:effectLst/>
                          <a:latin typeface="Arial" panose="020B0604020202020204" pitchFamily="34" charset="0"/>
                          <a:cs typeface="Arial" panose="020B0604020202020204" pitchFamily="34" charset="0"/>
                        </a:rPr>
                        <a:t>97,501.44</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PH" sz="1800" u="none" strike="noStrike">
                          <a:effectLst/>
                          <a:latin typeface="Arial" panose="020B0604020202020204" pitchFamily="34" charset="0"/>
                          <a:cs typeface="Arial" panose="020B0604020202020204" pitchFamily="34" charset="0"/>
                        </a:rPr>
                        <a:t>4,039,093.85</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PH" sz="1800" u="none" strike="noStrike">
                          <a:effectLst/>
                          <a:latin typeface="Arial" panose="020B0604020202020204" pitchFamily="34" charset="0"/>
                          <a:cs typeface="Arial" panose="020B0604020202020204" pitchFamily="34" charset="0"/>
                        </a:rPr>
                        <a:t>147,514.89</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PH" sz="1800" u="none" strike="noStrike">
                          <a:effectLst/>
                          <a:latin typeface="Arial" panose="020B0604020202020204" pitchFamily="34" charset="0"/>
                          <a:cs typeface="Arial" panose="020B0604020202020204" pitchFamily="34" charset="0"/>
                        </a:rPr>
                        <a:t>12</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1800" u="none" strike="noStrike">
                          <a:effectLst/>
                          <a:latin typeface="Arial" panose="020B0604020202020204" pitchFamily="34" charset="0"/>
                          <a:cs typeface="Arial" panose="020B0604020202020204" pitchFamily="34" charset="0"/>
                        </a:rPr>
                        <a:t>FICELCO</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1800" u="none" strike="noStrike" dirty="0">
                          <a:effectLst/>
                          <a:latin typeface="Arial" panose="020B0604020202020204" pitchFamily="34" charset="0"/>
                          <a:cs typeface="Arial" panose="020B0604020202020204" pitchFamily="34" charset="0"/>
                        </a:rPr>
                        <a:t> </a:t>
                      </a:r>
                      <a:endParaRPr lang="en-PH"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PH" sz="1800" u="none" strike="noStrike" dirty="0">
                          <a:effectLst/>
                          <a:latin typeface="Arial" panose="020B0604020202020204" pitchFamily="34" charset="0"/>
                          <a:cs typeface="Arial" panose="020B0604020202020204" pitchFamily="34" charset="0"/>
                        </a:rPr>
                        <a:t>5,300,978.86</a:t>
                      </a:r>
                      <a:endParaRPr lang="en-PH"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1800" u="none" strike="noStrike" dirty="0">
                          <a:effectLst/>
                          <a:latin typeface="Arial" panose="020B0604020202020204" pitchFamily="34" charset="0"/>
                          <a:cs typeface="Arial" panose="020B0604020202020204" pitchFamily="34" charset="0"/>
                        </a:rPr>
                        <a:t> </a:t>
                      </a:r>
                      <a:endParaRPr lang="en-PH"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190500">
                <a:tc>
                  <a:txBody>
                    <a:bodyPr/>
                    <a:lstStyle/>
                    <a:p>
                      <a:pPr algn="ctr" fontAlgn="b"/>
                      <a:r>
                        <a:rPr lang="en-PH" sz="1800" u="none" strike="noStrike">
                          <a:effectLst/>
                          <a:latin typeface="Arial" panose="020B0604020202020204" pitchFamily="34" charset="0"/>
                          <a:cs typeface="Arial" panose="020B0604020202020204" pitchFamily="34" charset="0"/>
                        </a:rPr>
                        <a:t>4</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1800" u="none" strike="noStrike">
                          <a:effectLst/>
                          <a:latin typeface="Arial" panose="020B0604020202020204" pitchFamily="34" charset="0"/>
                          <a:cs typeface="Arial" panose="020B0604020202020204" pitchFamily="34" charset="0"/>
                        </a:rPr>
                        <a:t>NEECO II-A2</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PH" sz="1800" u="none" strike="noStrike">
                          <a:effectLst/>
                          <a:latin typeface="Arial" panose="020B0604020202020204" pitchFamily="34" charset="0"/>
                          <a:cs typeface="Arial" panose="020B0604020202020204" pitchFamily="34" charset="0"/>
                        </a:rPr>
                        <a:t>476.19</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PH" sz="1800" u="none" strike="noStrike">
                          <a:effectLst/>
                          <a:latin typeface="Arial" panose="020B0604020202020204" pitchFamily="34" charset="0"/>
                          <a:cs typeface="Arial" panose="020B0604020202020204" pitchFamily="34" charset="0"/>
                        </a:rPr>
                        <a:t>2,679,340.63</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PH" sz="1800" u="none" strike="noStrike">
                          <a:effectLst/>
                          <a:latin typeface="Arial" panose="020B0604020202020204" pitchFamily="34" charset="0"/>
                          <a:cs typeface="Arial" panose="020B0604020202020204" pitchFamily="34" charset="0"/>
                        </a:rPr>
                        <a:t>109,675.62</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PH" sz="1800" u="none" strike="noStrike">
                          <a:effectLst/>
                          <a:latin typeface="Arial" panose="020B0604020202020204" pitchFamily="34" charset="0"/>
                          <a:cs typeface="Arial" panose="020B0604020202020204" pitchFamily="34" charset="0"/>
                        </a:rPr>
                        <a:t>13</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1800" u="none" strike="noStrike">
                          <a:effectLst/>
                          <a:latin typeface="Arial" panose="020B0604020202020204" pitchFamily="34" charset="0"/>
                          <a:cs typeface="Arial" panose="020B0604020202020204" pitchFamily="34" charset="0"/>
                        </a:rPr>
                        <a:t>SURSECO I</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1800" u="none" strike="noStrike">
                          <a:effectLst/>
                          <a:latin typeface="Arial" panose="020B0604020202020204" pitchFamily="34" charset="0"/>
                          <a:cs typeface="Arial" panose="020B0604020202020204" pitchFamily="34" charset="0"/>
                        </a:rPr>
                        <a:t> </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PH" sz="1800" u="none" strike="noStrike" dirty="0">
                          <a:effectLst/>
                          <a:latin typeface="Arial" panose="020B0604020202020204" pitchFamily="34" charset="0"/>
                          <a:cs typeface="Arial" panose="020B0604020202020204" pitchFamily="34" charset="0"/>
                        </a:rPr>
                        <a:t>5,974,448.27</a:t>
                      </a:r>
                      <a:endParaRPr lang="en-PH"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1800" u="none" strike="noStrike" dirty="0">
                          <a:effectLst/>
                          <a:latin typeface="Arial" panose="020B0604020202020204" pitchFamily="34" charset="0"/>
                          <a:cs typeface="Arial" panose="020B0604020202020204" pitchFamily="34" charset="0"/>
                        </a:rPr>
                        <a:t> </a:t>
                      </a:r>
                      <a:endParaRPr lang="en-PH"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190500">
                <a:tc>
                  <a:txBody>
                    <a:bodyPr/>
                    <a:lstStyle/>
                    <a:p>
                      <a:pPr algn="ctr" fontAlgn="b"/>
                      <a:r>
                        <a:rPr lang="en-PH" sz="1800" u="none" strike="noStrike">
                          <a:effectLst/>
                          <a:latin typeface="Arial" panose="020B0604020202020204" pitchFamily="34" charset="0"/>
                          <a:cs typeface="Arial" panose="020B0604020202020204" pitchFamily="34" charset="0"/>
                        </a:rPr>
                        <a:t>5</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1800" u="none" strike="noStrike">
                          <a:effectLst/>
                          <a:latin typeface="Arial" panose="020B0604020202020204" pitchFamily="34" charset="0"/>
                          <a:cs typeface="Arial" panose="020B0604020202020204" pitchFamily="34" charset="0"/>
                        </a:rPr>
                        <a:t>LUELCO</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1800" u="none" strike="noStrike">
                          <a:effectLst/>
                          <a:latin typeface="Arial" panose="020B0604020202020204" pitchFamily="34" charset="0"/>
                          <a:cs typeface="Arial" panose="020B0604020202020204" pitchFamily="34" charset="0"/>
                        </a:rPr>
                        <a:t> </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PH" sz="1800" u="none" strike="noStrike">
                          <a:effectLst/>
                          <a:latin typeface="Arial" panose="020B0604020202020204" pitchFamily="34" charset="0"/>
                          <a:cs typeface="Arial" panose="020B0604020202020204" pitchFamily="34" charset="0"/>
                        </a:rPr>
                        <a:t>2,542,720.70</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PH" sz="1800" u="none" strike="noStrike">
                          <a:effectLst/>
                          <a:latin typeface="Arial" panose="020B0604020202020204" pitchFamily="34" charset="0"/>
                          <a:cs typeface="Arial" panose="020B0604020202020204" pitchFamily="34" charset="0"/>
                        </a:rPr>
                        <a:t>102,936.68</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PH" sz="1800" u="none" strike="noStrike">
                          <a:effectLst/>
                          <a:latin typeface="Arial" panose="020B0604020202020204" pitchFamily="34" charset="0"/>
                          <a:cs typeface="Arial" panose="020B0604020202020204" pitchFamily="34" charset="0"/>
                        </a:rPr>
                        <a:t>14</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1800" u="none" strike="noStrike">
                          <a:effectLst/>
                          <a:latin typeface="Arial" panose="020B0604020202020204" pitchFamily="34" charset="0"/>
                          <a:cs typeface="Arial" panose="020B0604020202020204" pitchFamily="34" charset="0"/>
                        </a:rPr>
                        <a:t>PENELCO</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1800" u="none" strike="noStrike">
                          <a:effectLst/>
                          <a:latin typeface="Arial" panose="020B0604020202020204" pitchFamily="34" charset="0"/>
                          <a:cs typeface="Arial" panose="020B0604020202020204" pitchFamily="34" charset="0"/>
                        </a:rPr>
                        <a:t> </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1800" u="none" strike="noStrike" dirty="0">
                          <a:effectLst/>
                          <a:latin typeface="Arial" panose="020B0604020202020204" pitchFamily="34" charset="0"/>
                          <a:cs typeface="Arial" panose="020B0604020202020204" pitchFamily="34" charset="0"/>
                        </a:rPr>
                        <a:t> </a:t>
                      </a:r>
                      <a:endParaRPr lang="en-PH"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PH" sz="1800" u="none" strike="noStrike" dirty="0">
                          <a:effectLst/>
                          <a:latin typeface="Arial" panose="020B0604020202020204" pitchFamily="34" charset="0"/>
                          <a:cs typeface="Arial" panose="020B0604020202020204" pitchFamily="34" charset="0"/>
                        </a:rPr>
                        <a:t>233,052.00</a:t>
                      </a:r>
                      <a:endParaRPr lang="en-PH"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190500">
                <a:tc>
                  <a:txBody>
                    <a:bodyPr/>
                    <a:lstStyle/>
                    <a:p>
                      <a:pPr algn="ctr" fontAlgn="b"/>
                      <a:r>
                        <a:rPr lang="en-PH" sz="1800" u="none" strike="noStrike">
                          <a:effectLst/>
                          <a:latin typeface="Arial" panose="020B0604020202020204" pitchFamily="34" charset="0"/>
                          <a:cs typeface="Arial" panose="020B0604020202020204" pitchFamily="34" charset="0"/>
                        </a:rPr>
                        <a:t>6</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1800" u="none" strike="noStrike">
                          <a:effectLst/>
                          <a:latin typeface="Arial" panose="020B0604020202020204" pitchFamily="34" charset="0"/>
                          <a:cs typeface="Arial" panose="020B0604020202020204" pitchFamily="34" charset="0"/>
                        </a:rPr>
                        <a:t>TARELCO II</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PH" sz="1800" u="none" strike="noStrike">
                          <a:effectLst/>
                          <a:latin typeface="Arial" panose="020B0604020202020204" pitchFamily="34" charset="0"/>
                          <a:cs typeface="Arial" panose="020B0604020202020204" pitchFamily="34" charset="0"/>
                        </a:rPr>
                        <a:t>7,351.07</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PH" sz="1800" u="none" strike="noStrike">
                          <a:effectLst/>
                          <a:latin typeface="Arial" panose="020B0604020202020204" pitchFamily="34" charset="0"/>
                          <a:cs typeface="Arial" panose="020B0604020202020204" pitchFamily="34" charset="0"/>
                        </a:rPr>
                        <a:t>1,434,042.26</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1800" u="none" strike="noStrike">
                          <a:effectLst/>
                          <a:latin typeface="Arial" panose="020B0604020202020204" pitchFamily="34" charset="0"/>
                          <a:cs typeface="Arial" panose="020B0604020202020204" pitchFamily="34" charset="0"/>
                        </a:rPr>
                        <a:t> </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PH" sz="1800" u="none" strike="noStrike">
                          <a:effectLst/>
                          <a:latin typeface="Arial" panose="020B0604020202020204" pitchFamily="34" charset="0"/>
                          <a:cs typeface="Arial" panose="020B0604020202020204" pitchFamily="34" charset="0"/>
                        </a:rPr>
                        <a:t>15</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1800" u="none" strike="noStrike">
                          <a:effectLst/>
                          <a:latin typeface="Arial" panose="020B0604020202020204" pitchFamily="34" charset="0"/>
                          <a:cs typeface="Arial" panose="020B0604020202020204" pitchFamily="34" charset="0"/>
                        </a:rPr>
                        <a:t>ZAMECO II</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1800" u="none" strike="noStrike">
                          <a:effectLst/>
                          <a:latin typeface="Arial" panose="020B0604020202020204" pitchFamily="34" charset="0"/>
                          <a:cs typeface="Arial" panose="020B0604020202020204" pitchFamily="34" charset="0"/>
                        </a:rPr>
                        <a:t> </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1800" u="none" strike="noStrike" dirty="0">
                          <a:effectLst/>
                          <a:latin typeface="Arial" panose="020B0604020202020204" pitchFamily="34" charset="0"/>
                          <a:cs typeface="Arial" panose="020B0604020202020204" pitchFamily="34" charset="0"/>
                        </a:rPr>
                        <a:t> </a:t>
                      </a:r>
                      <a:endParaRPr lang="en-PH"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PH" sz="1800" u="none" strike="noStrike" dirty="0">
                          <a:effectLst/>
                          <a:latin typeface="Arial" panose="020B0604020202020204" pitchFamily="34" charset="0"/>
                          <a:cs typeface="Arial" panose="020B0604020202020204" pitchFamily="34" charset="0"/>
                        </a:rPr>
                        <a:t>49,460.95</a:t>
                      </a:r>
                      <a:endParaRPr lang="en-PH"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190500">
                <a:tc>
                  <a:txBody>
                    <a:bodyPr/>
                    <a:lstStyle/>
                    <a:p>
                      <a:pPr algn="ctr" fontAlgn="b"/>
                      <a:r>
                        <a:rPr lang="en-PH" sz="1800" u="none" strike="noStrike">
                          <a:effectLst/>
                          <a:latin typeface="Arial" panose="020B0604020202020204" pitchFamily="34" charset="0"/>
                          <a:cs typeface="Arial" panose="020B0604020202020204" pitchFamily="34" charset="0"/>
                        </a:rPr>
                        <a:t>7</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1800" u="none" strike="noStrike">
                          <a:effectLst/>
                          <a:latin typeface="Arial" panose="020B0604020202020204" pitchFamily="34" charset="0"/>
                          <a:cs typeface="Arial" panose="020B0604020202020204" pitchFamily="34" charset="0"/>
                        </a:rPr>
                        <a:t>CEBECO II</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1800" u="none" strike="noStrike">
                          <a:effectLst/>
                          <a:latin typeface="Arial" panose="020B0604020202020204" pitchFamily="34" charset="0"/>
                          <a:cs typeface="Arial" panose="020B0604020202020204" pitchFamily="34" charset="0"/>
                        </a:rPr>
                        <a:t> </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PH" sz="1800" u="none" strike="noStrike">
                          <a:effectLst/>
                          <a:latin typeface="Arial" panose="020B0604020202020204" pitchFamily="34" charset="0"/>
                          <a:cs typeface="Arial" panose="020B0604020202020204" pitchFamily="34" charset="0"/>
                        </a:rPr>
                        <a:t>1,240,406.62</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PH" sz="1800" u="none" strike="noStrike">
                          <a:effectLst/>
                          <a:latin typeface="Arial" panose="020B0604020202020204" pitchFamily="34" charset="0"/>
                          <a:cs typeface="Arial" panose="020B0604020202020204" pitchFamily="34" charset="0"/>
                        </a:rPr>
                        <a:t>398,703.38</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PH" sz="1800" u="none" strike="noStrike">
                          <a:effectLst/>
                          <a:latin typeface="Arial" panose="020B0604020202020204" pitchFamily="34" charset="0"/>
                          <a:cs typeface="Arial" panose="020B0604020202020204" pitchFamily="34" charset="0"/>
                        </a:rPr>
                        <a:t>16</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1800" u="none" strike="noStrike">
                          <a:effectLst/>
                          <a:latin typeface="Arial" panose="020B0604020202020204" pitchFamily="34" charset="0"/>
                          <a:cs typeface="Arial" panose="020B0604020202020204" pitchFamily="34" charset="0"/>
                        </a:rPr>
                        <a:t>MARELCO</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1800" u="none" strike="noStrike">
                          <a:effectLst/>
                          <a:latin typeface="Arial" panose="020B0604020202020204" pitchFamily="34" charset="0"/>
                          <a:cs typeface="Arial" panose="020B0604020202020204" pitchFamily="34" charset="0"/>
                        </a:rPr>
                        <a:t> </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1800" u="none" strike="noStrike">
                          <a:effectLst/>
                          <a:latin typeface="Arial" panose="020B0604020202020204" pitchFamily="34" charset="0"/>
                          <a:cs typeface="Arial" panose="020B0604020202020204" pitchFamily="34" charset="0"/>
                        </a:rPr>
                        <a:t> </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PH" sz="1800" u="none" strike="noStrike" dirty="0">
                          <a:effectLst/>
                          <a:latin typeface="Arial" panose="020B0604020202020204" pitchFamily="34" charset="0"/>
                          <a:cs typeface="Arial" panose="020B0604020202020204" pitchFamily="34" charset="0"/>
                        </a:rPr>
                        <a:t>33,313.32</a:t>
                      </a:r>
                      <a:endParaRPr lang="en-PH"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190500">
                <a:tc>
                  <a:txBody>
                    <a:bodyPr/>
                    <a:lstStyle/>
                    <a:p>
                      <a:pPr algn="ctr" fontAlgn="b"/>
                      <a:r>
                        <a:rPr lang="en-PH" sz="1800" u="none" strike="noStrike">
                          <a:effectLst/>
                          <a:latin typeface="Arial" panose="020B0604020202020204" pitchFamily="34" charset="0"/>
                          <a:cs typeface="Arial" panose="020B0604020202020204" pitchFamily="34" charset="0"/>
                        </a:rPr>
                        <a:t>8</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1800" u="none" strike="noStrike">
                          <a:effectLst/>
                          <a:latin typeface="Arial" panose="020B0604020202020204" pitchFamily="34" charset="0"/>
                          <a:cs typeface="Arial" panose="020B0604020202020204" pitchFamily="34" charset="0"/>
                        </a:rPr>
                        <a:t>BATANELCO</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1800" u="none" strike="noStrike">
                          <a:effectLst/>
                          <a:latin typeface="Arial" panose="020B0604020202020204" pitchFamily="34" charset="0"/>
                          <a:cs typeface="Arial" panose="020B0604020202020204" pitchFamily="34" charset="0"/>
                        </a:rPr>
                        <a:t> </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PH" sz="1800" u="none" strike="noStrike" dirty="0">
                          <a:effectLst/>
                          <a:latin typeface="Arial" panose="020B0604020202020204" pitchFamily="34" charset="0"/>
                          <a:cs typeface="Arial" panose="020B0604020202020204" pitchFamily="34" charset="0"/>
                        </a:rPr>
                        <a:t>1,144,997.50</a:t>
                      </a:r>
                      <a:endParaRPr lang="en-PH"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PH" sz="1800" u="none" strike="noStrike">
                          <a:effectLst/>
                          <a:latin typeface="Arial" panose="020B0604020202020204" pitchFamily="34" charset="0"/>
                          <a:cs typeface="Arial" panose="020B0604020202020204" pitchFamily="34" charset="0"/>
                        </a:rPr>
                        <a:t>234,590.81</a:t>
                      </a:r>
                      <a:endParaRPr lang="en-PH"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gridSpan="2">
                  <a:txBody>
                    <a:bodyPr/>
                    <a:lstStyle/>
                    <a:p>
                      <a:pPr algn="ctr" fontAlgn="b"/>
                      <a:r>
                        <a:rPr lang="en-PH" sz="1800" b="1" u="none" strike="noStrike" dirty="0">
                          <a:effectLst/>
                          <a:latin typeface="Arial" panose="020B0604020202020204" pitchFamily="34" charset="0"/>
                          <a:cs typeface="Arial" panose="020B0604020202020204" pitchFamily="34" charset="0"/>
                        </a:rPr>
                        <a:t>TOTAL</a:t>
                      </a:r>
                      <a:endParaRPr lang="en-PH"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en-PH"/>
                    </a:p>
                  </a:txBody>
                  <a:tcPr/>
                </a:tc>
                <a:tc>
                  <a:txBody>
                    <a:bodyPr/>
                    <a:lstStyle/>
                    <a:p>
                      <a:pPr algn="r" fontAlgn="b"/>
                      <a:r>
                        <a:rPr lang="en-PH" sz="1800" b="1" u="none" strike="noStrike" dirty="0">
                          <a:effectLst/>
                          <a:latin typeface="Arial" panose="020B0604020202020204" pitchFamily="34" charset="0"/>
                          <a:cs typeface="Arial" panose="020B0604020202020204" pitchFamily="34" charset="0"/>
                        </a:rPr>
                        <a:t>330,292.47</a:t>
                      </a:r>
                      <a:endParaRPr lang="en-PH"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PH" sz="1800" b="1" u="none" strike="noStrike" dirty="0">
                          <a:effectLst/>
                          <a:latin typeface="Arial" panose="020B0604020202020204" pitchFamily="34" charset="0"/>
                          <a:cs typeface="Arial" panose="020B0604020202020204" pitchFamily="34" charset="0"/>
                        </a:rPr>
                        <a:t>42,562,079.61</a:t>
                      </a:r>
                      <a:endParaRPr lang="en-PH"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PH" sz="1800" b="1" u="none" strike="noStrike" dirty="0">
                          <a:effectLst/>
                          <a:latin typeface="Arial" panose="020B0604020202020204" pitchFamily="34" charset="0"/>
                          <a:cs typeface="Arial" panose="020B0604020202020204" pitchFamily="34" charset="0"/>
                        </a:rPr>
                        <a:t>1,974,128.84</a:t>
                      </a:r>
                      <a:endParaRPr lang="en-PH"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190500">
                <a:tc>
                  <a:txBody>
                    <a:bodyPr/>
                    <a:lstStyle/>
                    <a:p>
                      <a:pPr algn="ctr" fontAlgn="b"/>
                      <a:r>
                        <a:rPr lang="en-PH" sz="1800" u="none" strike="noStrike" dirty="0">
                          <a:effectLst/>
                          <a:latin typeface="Arial" panose="020B0604020202020204" pitchFamily="34" charset="0"/>
                          <a:cs typeface="Arial" panose="020B0604020202020204" pitchFamily="34" charset="0"/>
                        </a:rPr>
                        <a:t>9</a:t>
                      </a:r>
                      <a:endParaRPr lang="en-PH"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1800" u="none" strike="noStrike" dirty="0">
                          <a:effectLst/>
                          <a:latin typeface="Arial" panose="020B0604020202020204" pitchFamily="34" charset="0"/>
                          <a:cs typeface="Arial" panose="020B0604020202020204" pitchFamily="34" charset="0"/>
                        </a:rPr>
                        <a:t>AKELCO</a:t>
                      </a:r>
                      <a:endParaRPr lang="en-PH"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1800" u="none" strike="noStrike" dirty="0">
                          <a:effectLst/>
                          <a:latin typeface="Arial" panose="020B0604020202020204" pitchFamily="34" charset="0"/>
                          <a:cs typeface="Arial" panose="020B0604020202020204" pitchFamily="34" charset="0"/>
                        </a:rPr>
                        <a:t> </a:t>
                      </a:r>
                      <a:endParaRPr lang="en-PH"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PH" sz="1800" u="none" strike="noStrike" dirty="0">
                          <a:effectLst/>
                          <a:latin typeface="Arial" panose="020B0604020202020204" pitchFamily="34" charset="0"/>
                          <a:cs typeface="Arial" panose="020B0604020202020204" pitchFamily="34" charset="0"/>
                        </a:rPr>
                        <a:t>1,084,313.53</a:t>
                      </a:r>
                      <a:endParaRPr lang="en-PH"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1800" u="none" strike="noStrike" dirty="0">
                          <a:effectLst/>
                          <a:latin typeface="Arial" panose="020B0604020202020204" pitchFamily="34" charset="0"/>
                          <a:cs typeface="Arial" panose="020B0604020202020204" pitchFamily="34" charset="0"/>
                        </a:rPr>
                        <a:t> </a:t>
                      </a:r>
                      <a:endParaRPr lang="en-PH"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gridSpan="5">
                  <a:txBody>
                    <a:bodyPr/>
                    <a:lstStyle/>
                    <a:p>
                      <a:pPr algn="ctr" fontAlgn="b"/>
                      <a:endParaRPr lang="en-PH"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pPr algn="l" fontAlgn="b"/>
                      <a:endParaRPr lang="en-PH"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pPr algn="r" fontAlgn="b"/>
                      <a:endParaRPr lang="en-PH"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pPr algn="r" fontAlgn="b"/>
                      <a:endParaRPr lang="en-PH"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pPr algn="r" fontAlgn="b"/>
                      <a:endParaRPr lang="en-PH"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bl>
          </a:graphicData>
        </a:graphic>
      </p:graphicFrame>
    </p:spTree>
    <p:extLst>
      <p:ext uri="{BB962C8B-B14F-4D97-AF65-F5344CB8AC3E}">
        <p14:creationId xmlns:p14="http://schemas.microsoft.com/office/powerpoint/2010/main" val="2839756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8905" y="1497106"/>
            <a:ext cx="10865224" cy="4271682"/>
          </a:xfrm>
        </p:spPr>
        <p:txBody>
          <a:bodyPr>
            <a:normAutofit/>
          </a:bodyPr>
          <a:lstStyle/>
          <a:p>
            <a:pPr algn="just">
              <a:buNone/>
            </a:pPr>
            <a:r>
              <a:rPr lang="en-CA" sz="2400" dirty="0" smtClean="0">
                <a:latin typeface="Arial" pitchFamily="34" charset="0"/>
                <a:cs typeface="Arial" pitchFamily="34" charset="0"/>
              </a:rPr>
              <a:t>a. Excess </a:t>
            </a:r>
            <a:r>
              <a:rPr lang="en-CA" sz="2400" dirty="0">
                <a:latin typeface="Arial" pitchFamily="34" charset="0"/>
                <a:cs typeface="Arial" pitchFamily="34" charset="0"/>
              </a:rPr>
              <a:t>subsidy </a:t>
            </a:r>
            <a:r>
              <a:rPr lang="en-CA" sz="2400" dirty="0" smtClean="0">
                <a:latin typeface="Arial" pitchFamily="34" charset="0"/>
                <a:cs typeface="Arial" pitchFamily="34" charset="0"/>
              </a:rPr>
              <a:t>funds (NEA Memo No. 2013-022 dated September</a:t>
            </a:r>
            <a:endParaRPr lang="en-CA" sz="2400" dirty="0">
              <a:latin typeface="Arial" pitchFamily="34" charset="0"/>
              <a:cs typeface="Arial" pitchFamily="34" charset="0"/>
            </a:endParaRPr>
          </a:p>
          <a:p>
            <a:pPr algn="just">
              <a:buNone/>
            </a:pPr>
            <a:endParaRPr lang="en-CA" sz="1200" dirty="0">
              <a:latin typeface="Arial" pitchFamily="34" charset="0"/>
              <a:cs typeface="Arial" pitchFamily="34" charset="0"/>
            </a:endParaRPr>
          </a:p>
          <a:p>
            <a:pPr marL="914400" indent="-914400" algn="just">
              <a:buNone/>
            </a:pPr>
            <a:r>
              <a:rPr lang="en-CA" sz="2400" dirty="0">
                <a:latin typeface="Arial" pitchFamily="34" charset="0"/>
                <a:cs typeface="Arial" pitchFamily="34" charset="0"/>
              </a:rPr>
              <a:t>     </a:t>
            </a:r>
            <a:r>
              <a:rPr lang="en-CA" sz="2400" dirty="0" smtClean="0">
                <a:latin typeface="Arial" pitchFamily="34" charset="0"/>
                <a:cs typeface="Arial" pitchFamily="34" charset="0"/>
              </a:rPr>
              <a:t>a. Below </a:t>
            </a:r>
            <a:r>
              <a:rPr lang="en-CA" sz="2400" dirty="0">
                <a:latin typeface="Arial" pitchFamily="34" charset="0"/>
                <a:cs typeface="Arial" pitchFamily="34" charset="0"/>
              </a:rPr>
              <a:t>P100,000 shall be returned to NEA 1 month after  NEA Final Inspection and Acceptance</a:t>
            </a:r>
          </a:p>
          <a:p>
            <a:pPr marL="512763" indent="-512763" algn="just">
              <a:buNone/>
            </a:pPr>
            <a:endParaRPr lang="en-CA" sz="1200" dirty="0">
              <a:latin typeface="Arial" pitchFamily="34" charset="0"/>
              <a:cs typeface="Arial" pitchFamily="34" charset="0"/>
            </a:endParaRPr>
          </a:p>
          <a:p>
            <a:pPr marL="512763" indent="-512763" algn="just">
              <a:buNone/>
            </a:pPr>
            <a:r>
              <a:rPr lang="en-CA" sz="2400" dirty="0">
                <a:latin typeface="Arial" pitchFamily="34" charset="0"/>
                <a:cs typeface="Arial" pitchFamily="34" charset="0"/>
              </a:rPr>
              <a:t>     </a:t>
            </a:r>
            <a:r>
              <a:rPr lang="en-CA" sz="2400" dirty="0" smtClean="0">
                <a:latin typeface="Arial" pitchFamily="34" charset="0"/>
                <a:cs typeface="Arial" pitchFamily="34" charset="0"/>
              </a:rPr>
              <a:t>b. P100,000 </a:t>
            </a:r>
            <a:r>
              <a:rPr lang="en-CA" sz="2400" dirty="0">
                <a:latin typeface="Arial" pitchFamily="34" charset="0"/>
                <a:cs typeface="Arial" pitchFamily="34" charset="0"/>
              </a:rPr>
              <a:t>and above can be realigned subject to NEA approval</a:t>
            </a:r>
            <a:endParaRPr lang="en-CA" sz="500" dirty="0">
              <a:latin typeface="Arial" pitchFamily="34" charset="0"/>
              <a:cs typeface="Arial" pitchFamily="34" charset="0"/>
            </a:endParaRPr>
          </a:p>
          <a:p>
            <a:pPr marL="512763" indent="-512763" algn="just">
              <a:buNone/>
            </a:pPr>
            <a:endParaRPr lang="en-CA" sz="2400" dirty="0">
              <a:latin typeface="Arial" pitchFamily="34" charset="0"/>
              <a:cs typeface="Arial" pitchFamily="34" charset="0"/>
            </a:endParaRPr>
          </a:p>
          <a:p>
            <a:pPr marL="1149350" algn="just"/>
            <a:r>
              <a:rPr lang="en-CA" sz="2400" dirty="0">
                <a:latin typeface="Arial" pitchFamily="34" charset="0"/>
                <a:cs typeface="Arial" pitchFamily="34" charset="0"/>
              </a:rPr>
              <a:t>Request for realignment should be submitted within 3 months from final inspection and acceptance</a:t>
            </a:r>
            <a:r>
              <a:rPr lang="en-CA" sz="2400" dirty="0" smtClean="0">
                <a:latin typeface="Arial" pitchFamily="34" charset="0"/>
                <a:cs typeface="Arial" pitchFamily="34" charset="0"/>
              </a:rPr>
              <a:t>.</a:t>
            </a:r>
          </a:p>
          <a:p>
            <a:pPr marL="1149350" algn="just"/>
            <a:r>
              <a:rPr lang="en-CA" sz="2400" dirty="0" smtClean="0">
                <a:latin typeface="Arial" pitchFamily="34" charset="0"/>
                <a:cs typeface="Arial" pitchFamily="34" charset="0"/>
              </a:rPr>
              <a:t>In cases of approved realignment, the realigned subsidy funds shall undergo the same process as regular subsidy.</a:t>
            </a:r>
            <a:endParaRPr lang="en-CA" sz="2400" dirty="0">
              <a:latin typeface="Arial" pitchFamily="34" charset="0"/>
              <a:cs typeface="Arial" pitchFamily="34" charset="0"/>
            </a:endParaRPr>
          </a:p>
        </p:txBody>
      </p:sp>
      <p:sp>
        <p:nvSpPr>
          <p:cNvPr id="4" name="Action Button: Back or Previous 3">
            <a:hlinkClick r:id="rId2" action="ppaction://hlinksldjump" highlightClick="1"/>
          </p:cNvPr>
          <p:cNvSpPr/>
          <p:nvPr/>
        </p:nvSpPr>
        <p:spPr>
          <a:xfrm>
            <a:off x="10600766" y="5829300"/>
            <a:ext cx="529197" cy="27146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2401228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7164" y="1290918"/>
            <a:ext cx="10381129" cy="4800600"/>
          </a:xfrm>
        </p:spPr>
        <p:txBody>
          <a:bodyPr>
            <a:normAutofit fontScale="85000" lnSpcReduction="20000"/>
          </a:bodyPr>
          <a:lstStyle/>
          <a:p>
            <a:pPr marL="0" indent="0" algn="just">
              <a:buNone/>
              <a:tabLst>
                <a:tab pos="349250" algn="l"/>
              </a:tabLst>
            </a:pPr>
            <a:r>
              <a:rPr lang="en-CA" sz="2600" dirty="0" smtClean="0">
                <a:latin typeface="Arial" pitchFamily="34" charset="0"/>
                <a:cs typeface="Arial" pitchFamily="34" charset="0"/>
              </a:rPr>
              <a:t>b. Timelines (Per MOA)</a:t>
            </a:r>
          </a:p>
          <a:p>
            <a:pPr marL="0" indent="0" algn="just">
              <a:buNone/>
              <a:tabLst>
                <a:tab pos="401638" algn="l"/>
              </a:tabLst>
            </a:pPr>
            <a:endParaRPr lang="en-CA" sz="1800" dirty="0">
              <a:latin typeface="Arial" pitchFamily="34" charset="0"/>
              <a:cs typeface="Arial" pitchFamily="34" charset="0"/>
            </a:endParaRPr>
          </a:p>
          <a:p>
            <a:pPr marL="1035050" indent="-457200" algn="just">
              <a:tabLst>
                <a:tab pos="401638" algn="l"/>
              </a:tabLst>
            </a:pPr>
            <a:r>
              <a:rPr lang="en-CA" sz="2600" dirty="0">
                <a:latin typeface="Arial" pitchFamily="34" charset="0"/>
                <a:cs typeface="Arial" pitchFamily="34" charset="0"/>
              </a:rPr>
              <a:t>Project Implementation and Completion within </a:t>
            </a:r>
            <a:r>
              <a:rPr lang="en-CA" sz="2600" dirty="0" smtClean="0">
                <a:latin typeface="Arial" pitchFamily="34" charset="0"/>
                <a:cs typeface="Arial" pitchFamily="34" charset="0"/>
              </a:rPr>
              <a:t>6 </a:t>
            </a:r>
            <a:r>
              <a:rPr lang="en-CA" sz="2600" dirty="0">
                <a:latin typeface="Arial" pitchFamily="34" charset="0"/>
                <a:cs typeface="Arial" pitchFamily="34" charset="0"/>
              </a:rPr>
              <a:t>months after receipt of </a:t>
            </a:r>
            <a:r>
              <a:rPr lang="en-CA" sz="2600" dirty="0" smtClean="0">
                <a:latin typeface="Arial" pitchFamily="34" charset="0"/>
                <a:cs typeface="Arial" pitchFamily="34" charset="0"/>
              </a:rPr>
              <a:t>funds</a:t>
            </a:r>
          </a:p>
          <a:p>
            <a:pPr marL="739775" indent="0" algn="just">
              <a:buNone/>
              <a:tabLst>
                <a:tab pos="401638" algn="l"/>
              </a:tabLst>
            </a:pPr>
            <a:r>
              <a:rPr lang="en-CA" sz="1500" dirty="0">
                <a:latin typeface="Arial" pitchFamily="34" charset="0"/>
                <a:cs typeface="Arial" pitchFamily="34" charset="0"/>
              </a:rPr>
              <a:t>	</a:t>
            </a:r>
            <a:endParaRPr lang="en-CA" sz="1500" dirty="0" smtClean="0">
              <a:latin typeface="Arial" pitchFamily="34" charset="0"/>
              <a:cs typeface="Arial" pitchFamily="34" charset="0"/>
            </a:endParaRPr>
          </a:p>
          <a:p>
            <a:pPr marL="0" indent="0">
              <a:buNone/>
            </a:pPr>
            <a:r>
              <a:rPr lang="en-PH" sz="2800" dirty="0" smtClean="0">
                <a:latin typeface="Arial" panose="020B0604020202020204" pitchFamily="34" charset="0"/>
                <a:cs typeface="Arial" panose="020B0604020202020204" pitchFamily="34" charset="0"/>
              </a:rPr>
              <a:t>	</a:t>
            </a:r>
            <a:r>
              <a:rPr lang="en-PH" sz="2600" dirty="0" smtClean="0">
                <a:latin typeface="Arial" panose="020B0604020202020204" pitchFamily="34" charset="0"/>
                <a:cs typeface="Arial" panose="020B0604020202020204" pitchFamily="34" charset="0"/>
              </a:rPr>
              <a:t>    </a:t>
            </a:r>
            <a:r>
              <a:rPr lang="en-PH" sz="2600" b="1" dirty="0" smtClean="0">
                <a:latin typeface="Arial" panose="020B0604020202020204" pitchFamily="34" charset="0"/>
                <a:cs typeface="Arial" panose="020B0604020202020204" pitchFamily="34" charset="0"/>
              </a:rPr>
              <a:t>Amendment</a:t>
            </a:r>
            <a:endParaRPr lang="en-PH" sz="2600" b="1" dirty="0">
              <a:latin typeface="Arial" panose="020B0604020202020204" pitchFamily="34" charset="0"/>
              <a:cs typeface="Arial" panose="020B0604020202020204" pitchFamily="34" charset="0"/>
            </a:endParaRPr>
          </a:p>
          <a:p>
            <a:pPr marL="1425575" indent="-1425575" algn="just">
              <a:buNone/>
            </a:pPr>
            <a:r>
              <a:rPr lang="en-PH" sz="2600" dirty="0">
                <a:latin typeface="Arial" panose="020B0604020202020204" pitchFamily="34" charset="0"/>
                <a:cs typeface="Arial" panose="020B0604020202020204" pitchFamily="34" charset="0"/>
              </a:rPr>
              <a:t>	Should the Recipient foresee the possibility of failing to complete the project(s) within the six month period, it shall made a written request for extension thereof within thirty (30) days before its expiration. NEA shall act or the request for extension within the same 30 day period. Furthermore, any extension of the said six month period shall, in no case, exceed three (3) months.</a:t>
            </a:r>
          </a:p>
          <a:p>
            <a:pPr marL="1371600" indent="0" algn="just">
              <a:buNone/>
              <a:tabLst>
                <a:tab pos="401638" algn="l"/>
              </a:tabLst>
            </a:pPr>
            <a:endParaRPr lang="en-CA" sz="1900" dirty="0">
              <a:latin typeface="Arial" pitchFamily="34" charset="0"/>
              <a:cs typeface="Arial" pitchFamily="34" charset="0"/>
            </a:endParaRPr>
          </a:p>
          <a:p>
            <a:pPr marL="1035050" indent="-457200" algn="just">
              <a:tabLst>
                <a:tab pos="346075" algn="l"/>
                <a:tab pos="1035050" algn="l"/>
              </a:tabLst>
            </a:pPr>
            <a:r>
              <a:rPr lang="en-CA" sz="2600" dirty="0" smtClean="0">
                <a:latin typeface="Arial" pitchFamily="34" charset="0"/>
                <a:cs typeface="Arial" pitchFamily="34" charset="0"/>
              </a:rPr>
              <a:t>Certificate </a:t>
            </a:r>
            <a:r>
              <a:rPr lang="en-CA" sz="2600" dirty="0">
                <a:latin typeface="Arial" pitchFamily="34" charset="0"/>
                <a:cs typeface="Arial" pitchFamily="34" charset="0"/>
              </a:rPr>
              <a:t>of Final Inspection and Acceptance (CFIA) within </a:t>
            </a:r>
            <a:r>
              <a:rPr lang="en-CA" sz="2600" dirty="0" smtClean="0">
                <a:latin typeface="Arial" pitchFamily="34" charset="0"/>
                <a:cs typeface="Arial" pitchFamily="34" charset="0"/>
              </a:rPr>
              <a:t>3` </a:t>
            </a:r>
            <a:r>
              <a:rPr lang="en-CA" sz="2600" dirty="0">
                <a:latin typeface="Arial" pitchFamily="34" charset="0"/>
                <a:cs typeface="Arial" pitchFamily="34" charset="0"/>
              </a:rPr>
              <a:t>months from project completion</a:t>
            </a:r>
          </a:p>
          <a:p>
            <a:pPr marL="1035050" indent="-457200" algn="just">
              <a:tabLst>
                <a:tab pos="346075" algn="l"/>
                <a:tab pos="1035050" algn="l"/>
              </a:tabLst>
            </a:pPr>
            <a:r>
              <a:rPr lang="en-CA" sz="2600" dirty="0" smtClean="0">
                <a:latin typeface="Arial" pitchFamily="34" charset="0"/>
                <a:cs typeface="Arial" pitchFamily="34" charset="0"/>
              </a:rPr>
              <a:t>Close-out </a:t>
            </a:r>
            <a:r>
              <a:rPr lang="en-CA" sz="2600" dirty="0">
                <a:latin typeface="Arial" pitchFamily="34" charset="0"/>
                <a:cs typeface="Arial" pitchFamily="34" charset="0"/>
              </a:rPr>
              <a:t>within 3 months from CFIA</a:t>
            </a:r>
          </a:p>
          <a:p>
            <a:pPr marL="623888" indent="-623888" algn="just">
              <a:buNone/>
              <a:tabLst>
                <a:tab pos="346075" algn="l"/>
              </a:tabLst>
            </a:pPr>
            <a:endParaRPr lang="en-US" sz="2600" dirty="0">
              <a:latin typeface="Arial" pitchFamily="34" charset="0"/>
              <a:cs typeface="Arial" pitchFamily="34" charset="0"/>
            </a:endParaRPr>
          </a:p>
        </p:txBody>
      </p:sp>
      <p:sp>
        <p:nvSpPr>
          <p:cNvPr id="4" name="Action Button: Back or Previous 3">
            <a:hlinkClick r:id="rId2" action="ppaction://hlinksldjump" highlightClick="1"/>
          </p:cNvPr>
          <p:cNvSpPr/>
          <p:nvPr/>
        </p:nvSpPr>
        <p:spPr>
          <a:xfrm>
            <a:off x="10600766" y="5829300"/>
            <a:ext cx="529197" cy="27146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1622430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524432" y="1543238"/>
          <a:ext cx="11255190" cy="3448050"/>
        </p:xfrm>
        <a:graphic>
          <a:graphicData uri="http://schemas.openxmlformats.org/drawingml/2006/table">
            <a:tbl>
              <a:tblPr>
                <a:tableStyleId>{5940675A-B579-460E-94D1-54222C63F5DA}</a:tableStyleId>
              </a:tblPr>
              <a:tblGrid>
                <a:gridCol w="400933"/>
                <a:gridCol w="1777494"/>
                <a:gridCol w="1707776"/>
                <a:gridCol w="1869141"/>
                <a:gridCol w="1761565"/>
                <a:gridCol w="3738281"/>
              </a:tblGrid>
              <a:tr h="190500">
                <a:tc rowSpan="2" gridSpan="2">
                  <a:txBody>
                    <a:bodyPr/>
                    <a:lstStyle/>
                    <a:p>
                      <a:pPr algn="ctr" fontAlgn="ctr"/>
                      <a:r>
                        <a:rPr lang="en-PH" sz="2000" b="1" u="none" strike="noStrike" dirty="0">
                          <a:effectLst/>
                          <a:latin typeface="Arial" panose="020B0604020202020204" pitchFamily="34" charset="0"/>
                          <a:cs typeface="Arial" panose="020B0604020202020204" pitchFamily="34" charset="0"/>
                        </a:rPr>
                        <a:t>EC</a:t>
                      </a:r>
                      <a:endParaRPr lang="en-PH"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hMerge="1">
                  <a:txBody>
                    <a:bodyPr/>
                    <a:lstStyle/>
                    <a:p>
                      <a:endParaRPr lang="en-PH"/>
                    </a:p>
                  </a:txBody>
                  <a:tcPr/>
                </a:tc>
                <a:tc gridSpan="3">
                  <a:txBody>
                    <a:bodyPr/>
                    <a:lstStyle/>
                    <a:p>
                      <a:pPr algn="ctr" fontAlgn="b"/>
                      <a:r>
                        <a:rPr lang="en-PH" sz="2000" b="1" u="none" strike="noStrike" dirty="0">
                          <a:effectLst/>
                          <a:latin typeface="Arial" panose="020B0604020202020204" pitchFamily="34" charset="0"/>
                          <a:cs typeface="Arial" panose="020B0604020202020204" pitchFamily="34" charset="0"/>
                        </a:rPr>
                        <a:t>Unexpended Balance</a:t>
                      </a:r>
                      <a:endParaRPr lang="en-PH"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en-PH"/>
                    </a:p>
                  </a:txBody>
                  <a:tcPr/>
                </a:tc>
                <a:tc hMerge="1">
                  <a:txBody>
                    <a:bodyPr/>
                    <a:lstStyle/>
                    <a:p>
                      <a:endParaRPr lang="en-PH"/>
                    </a:p>
                  </a:txBody>
                  <a:tcPr/>
                </a:tc>
                <a:tc rowSpan="2">
                  <a:txBody>
                    <a:bodyPr/>
                    <a:lstStyle/>
                    <a:p>
                      <a:pPr algn="ctr" fontAlgn="ctr"/>
                      <a:r>
                        <a:rPr lang="en-PH" sz="2000" b="1" u="none" strike="noStrike" dirty="0">
                          <a:effectLst/>
                          <a:latin typeface="Arial" panose="020B0604020202020204" pitchFamily="34" charset="0"/>
                          <a:cs typeface="Arial" panose="020B0604020202020204" pitchFamily="34" charset="0"/>
                        </a:rPr>
                        <a:t>Remarks</a:t>
                      </a:r>
                      <a:endParaRPr lang="en-PH"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190500">
                <a:tc gridSpan="2" vMerge="1">
                  <a:txBody>
                    <a:bodyPr/>
                    <a:lstStyle/>
                    <a:p>
                      <a:endParaRPr lang="en-PH"/>
                    </a:p>
                  </a:txBody>
                  <a:tcPr/>
                </a:tc>
                <a:tc hMerge="1" vMerge="1">
                  <a:txBody>
                    <a:bodyPr/>
                    <a:lstStyle/>
                    <a:p>
                      <a:endParaRPr lang="en-PH"/>
                    </a:p>
                  </a:txBody>
                  <a:tcPr/>
                </a:tc>
                <a:tc>
                  <a:txBody>
                    <a:bodyPr/>
                    <a:lstStyle/>
                    <a:p>
                      <a:pPr algn="ctr" fontAlgn="b"/>
                      <a:r>
                        <a:rPr lang="en-PH" sz="2000" b="1" u="none" strike="noStrike" dirty="0">
                          <a:effectLst/>
                          <a:latin typeface="Arial" panose="020B0604020202020204" pitchFamily="34" charset="0"/>
                          <a:cs typeface="Arial" panose="020B0604020202020204" pitchFamily="34" charset="0"/>
                        </a:rPr>
                        <a:t>Less than P100,000</a:t>
                      </a:r>
                      <a:endParaRPr lang="en-PH"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PH" sz="2000" b="1" u="none" strike="noStrike" dirty="0">
                          <a:effectLst/>
                          <a:latin typeface="Arial" panose="020B0604020202020204" pitchFamily="34" charset="0"/>
                          <a:cs typeface="Arial" panose="020B0604020202020204" pitchFamily="34" charset="0"/>
                        </a:rPr>
                        <a:t>More than P100,000</a:t>
                      </a:r>
                      <a:endParaRPr lang="en-PH"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PH" sz="2000" b="1" u="none" strike="noStrike" dirty="0">
                          <a:effectLst/>
                          <a:latin typeface="Arial" panose="020B0604020202020204" pitchFamily="34" charset="0"/>
                          <a:cs typeface="Arial" panose="020B0604020202020204" pitchFamily="34" charset="0"/>
                        </a:rPr>
                        <a:t>Interest Earned</a:t>
                      </a:r>
                      <a:endParaRPr lang="en-PH"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vMerge="1">
                  <a:txBody>
                    <a:bodyPr/>
                    <a:lstStyle/>
                    <a:p>
                      <a:endParaRPr lang="en-PH" dirty="0"/>
                    </a:p>
                  </a:txBody>
                  <a:tcPr/>
                </a:tc>
              </a:tr>
              <a:tr h="190500">
                <a:tc>
                  <a:txBody>
                    <a:bodyPr/>
                    <a:lstStyle/>
                    <a:p>
                      <a:pPr algn="ctr" fontAlgn="b"/>
                      <a:r>
                        <a:rPr lang="en-PH" sz="2000" u="none" strike="noStrike" dirty="0">
                          <a:effectLst/>
                          <a:latin typeface="Arial" panose="020B0604020202020204" pitchFamily="34" charset="0"/>
                          <a:cs typeface="Arial" panose="020B0604020202020204" pitchFamily="34" charset="0"/>
                        </a:rPr>
                        <a:t>10</a:t>
                      </a:r>
                      <a:endParaRPr lang="en-PH"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2000" u="none" strike="noStrike" dirty="0">
                          <a:effectLst/>
                          <a:latin typeface="Arial" panose="020B0604020202020204" pitchFamily="34" charset="0"/>
                          <a:cs typeface="Arial" panose="020B0604020202020204" pitchFamily="34" charset="0"/>
                        </a:rPr>
                        <a:t>IFELCO</a:t>
                      </a:r>
                      <a:endParaRPr lang="en-PH"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PH" sz="2000" u="none" strike="noStrike" dirty="0">
                          <a:effectLst/>
                          <a:latin typeface="Arial" panose="020B0604020202020204" pitchFamily="34" charset="0"/>
                          <a:cs typeface="Arial" panose="020B0604020202020204" pitchFamily="34" charset="0"/>
                        </a:rPr>
                        <a:t>52,651.47</a:t>
                      </a:r>
                      <a:endParaRPr lang="en-PH"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PH" sz="2000" u="none" strike="noStrike" dirty="0">
                          <a:effectLst/>
                          <a:latin typeface="Arial" panose="020B0604020202020204" pitchFamily="34" charset="0"/>
                          <a:cs typeface="Arial" panose="020B0604020202020204" pitchFamily="34" charset="0"/>
                        </a:rPr>
                        <a:t>567,795.84</a:t>
                      </a:r>
                      <a:endParaRPr lang="en-PH"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PH" sz="2000" u="none" strike="noStrike" dirty="0">
                          <a:effectLst/>
                          <a:latin typeface="Arial" panose="020B0604020202020204" pitchFamily="34" charset="0"/>
                          <a:cs typeface="Arial" panose="020B0604020202020204" pitchFamily="34" charset="0"/>
                        </a:rPr>
                        <a:t>109,064.94</a:t>
                      </a:r>
                      <a:endParaRPr lang="en-PH"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2000" u="none" strike="noStrike">
                          <a:effectLst/>
                          <a:latin typeface="Arial" panose="020B0604020202020204" pitchFamily="34" charset="0"/>
                          <a:cs typeface="Arial" panose="020B0604020202020204" pitchFamily="34" charset="0"/>
                        </a:rPr>
                        <a:t> </a:t>
                      </a:r>
                      <a:endParaRPr lang="en-PH"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190500">
                <a:tc>
                  <a:txBody>
                    <a:bodyPr/>
                    <a:lstStyle/>
                    <a:p>
                      <a:pPr algn="ctr" fontAlgn="b"/>
                      <a:r>
                        <a:rPr lang="en-PH" sz="2000" u="none" strike="noStrike" dirty="0">
                          <a:effectLst/>
                          <a:latin typeface="Arial" panose="020B0604020202020204" pitchFamily="34" charset="0"/>
                          <a:cs typeface="Arial" panose="020B0604020202020204" pitchFamily="34" charset="0"/>
                        </a:rPr>
                        <a:t>11</a:t>
                      </a:r>
                      <a:endParaRPr lang="en-PH"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2000" u="none" strike="noStrike" dirty="0">
                          <a:effectLst/>
                          <a:latin typeface="Arial" panose="020B0604020202020204" pitchFamily="34" charset="0"/>
                          <a:cs typeface="Arial" panose="020B0604020202020204" pitchFamily="34" charset="0"/>
                        </a:rPr>
                        <a:t>PANELCO I</a:t>
                      </a:r>
                      <a:endParaRPr lang="en-PH"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2000" u="none" strike="noStrike" dirty="0">
                          <a:effectLst/>
                          <a:latin typeface="Arial" panose="020B0604020202020204" pitchFamily="34" charset="0"/>
                          <a:cs typeface="Arial" panose="020B0604020202020204" pitchFamily="34" charset="0"/>
                        </a:rPr>
                        <a:t> </a:t>
                      </a:r>
                      <a:endParaRPr lang="en-PH"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PH" sz="2000" u="none" strike="noStrike" dirty="0">
                          <a:effectLst/>
                          <a:latin typeface="Arial" panose="020B0604020202020204" pitchFamily="34" charset="0"/>
                          <a:cs typeface="Arial" panose="020B0604020202020204" pitchFamily="34" charset="0"/>
                        </a:rPr>
                        <a:t>1,054,893.17</a:t>
                      </a:r>
                      <a:endParaRPr lang="en-PH"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PH" sz="2000" u="none" strike="noStrike" dirty="0">
                          <a:effectLst/>
                          <a:latin typeface="Arial" panose="020B0604020202020204" pitchFamily="34" charset="0"/>
                          <a:cs typeface="Arial" panose="020B0604020202020204" pitchFamily="34" charset="0"/>
                        </a:rPr>
                        <a:t>98,264.35</a:t>
                      </a:r>
                      <a:endParaRPr lang="en-PH"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2000" u="none" strike="noStrike">
                          <a:effectLst/>
                          <a:latin typeface="Arial" panose="020B0604020202020204" pitchFamily="34" charset="0"/>
                          <a:cs typeface="Arial" panose="020B0604020202020204" pitchFamily="34" charset="0"/>
                        </a:rPr>
                        <a:t> </a:t>
                      </a:r>
                      <a:endParaRPr lang="en-PH"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190500">
                <a:tc>
                  <a:txBody>
                    <a:bodyPr/>
                    <a:lstStyle/>
                    <a:p>
                      <a:pPr algn="ctr" fontAlgn="b"/>
                      <a:r>
                        <a:rPr lang="en-PH" sz="2000" u="none" strike="noStrike">
                          <a:effectLst/>
                          <a:latin typeface="Arial" panose="020B0604020202020204" pitchFamily="34" charset="0"/>
                          <a:cs typeface="Arial" panose="020B0604020202020204" pitchFamily="34" charset="0"/>
                        </a:rPr>
                        <a:t>12</a:t>
                      </a:r>
                      <a:endParaRPr lang="en-PH"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2000" u="none" strike="noStrike">
                          <a:effectLst/>
                          <a:latin typeface="Arial" panose="020B0604020202020204" pitchFamily="34" charset="0"/>
                          <a:cs typeface="Arial" panose="020B0604020202020204" pitchFamily="34" charset="0"/>
                        </a:rPr>
                        <a:t>FICELCO</a:t>
                      </a:r>
                      <a:endParaRPr lang="en-PH"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2000" u="none" strike="noStrike" dirty="0">
                          <a:effectLst/>
                          <a:latin typeface="Arial" panose="020B0604020202020204" pitchFamily="34" charset="0"/>
                          <a:cs typeface="Arial" panose="020B0604020202020204" pitchFamily="34" charset="0"/>
                        </a:rPr>
                        <a:t> </a:t>
                      </a:r>
                      <a:endParaRPr lang="en-PH"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PH" sz="2000" u="none" strike="noStrike" dirty="0">
                          <a:effectLst/>
                          <a:latin typeface="Arial" panose="020B0604020202020204" pitchFamily="34" charset="0"/>
                          <a:cs typeface="Arial" panose="020B0604020202020204" pitchFamily="34" charset="0"/>
                        </a:rPr>
                        <a:t>5,300,978.86</a:t>
                      </a:r>
                      <a:endParaRPr lang="en-PH"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2000" u="none" strike="noStrike" dirty="0">
                          <a:effectLst/>
                          <a:latin typeface="Arial" panose="020B0604020202020204" pitchFamily="34" charset="0"/>
                          <a:cs typeface="Arial" panose="020B0604020202020204" pitchFamily="34" charset="0"/>
                        </a:rPr>
                        <a:t> </a:t>
                      </a:r>
                      <a:endParaRPr lang="en-PH"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2000" u="none" strike="noStrike" dirty="0">
                          <a:effectLst/>
                          <a:latin typeface="Arial" panose="020B0604020202020204" pitchFamily="34" charset="0"/>
                          <a:cs typeface="Arial" panose="020B0604020202020204" pitchFamily="34" charset="0"/>
                        </a:rPr>
                        <a:t> </a:t>
                      </a:r>
                      <a:endParaRPr lang="en-PH"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190500">
                <a:tc>
                  <a:txBody>
                    <a:bodyPr/>
                    <a:lstStyle/>
                    <a:p>
                      <a:pPr algn="ctr" fontAlgn="b"/>
                      <a:r>
                        <a:rPr lang="en-PH" sz="2000" u="none" strike="noStrike">
                          <a:effectLst/>
                          <a:latin typeface="Arial" panose="020B0604020202020204" pitchFamily="34" charset="0"/>
                          <a:cs typeface="Arial" panose="020B0604020202020204" pitchFamily="34" charset="0"/>
                        </a:rPr>
                        <a:t>13</a:t>
                      </a:r>
                      <a:endParaRPr lang="en-PH"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2000" u="none" strike="noStrike">
                          <a:effectLst/>
                          <a:latin typeface="Arial" panose="020B0604020202020204" pitchFamily="34" charset="0"/>
                          <a:cs typeface="Arial" panose="020B0604020202020204" pitchFamily="34" charset="0"/>
                        </a:rPr>
                        <a:t>SURSECO I</a:t>
                      </a:r>
                      <a:endParaRPr lang="en-PH"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2000" u="none" strike="noStrike">
                          <a:effectLst/>
                          <a:latin typeface="Arial" panose="020B0604020202020204" pitchFamily="34" charset="0"/>
                          <a:cs typeface="Arial" panose="020B0604020202020204" pitchFamily="34" charset="0"/>
                        </a:rPr>
                        <a:t> </a:t>
                      </a:r>
                      <a:endParaRPr lang="en-PH"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PH" sz="2000" u="none" strike="noStrike" dirty="0">
                          <a:effectLst/>
                          <a:latin typeface="Arial" panose="020B0604020202020204" pitchFamily="34" charset="0"/>
                          <a:cs typeface="Arial" panose="020B0604020202020204" pitchFamily="34" charset="0"/>
                        </a:rPr>
                        <a:t>5,974,448.27</a:t>
                      </a:r>
                      <a:endParaRPr lang="en-PH"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2000" u="none" strike="noStrike" dirty="0">
                          <a:effectLst/>
                          <a:latin typeface="Arial" panose="020B0604020202020204" pitchFamily="34" charset="0"/>
                          <a:cs typeface="Arial" panose="020B0604020202020204" pitchFamily="34" charset="0"/>
                        </a:rPr>
                        <a:t> </a:t>
                      </a:r>
                      <a:endParaRPr lang="en-PH"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2000" u="none" strike="noStrike" dirty="0">
                          <a:effectLst/>
                          <a:latin typeface="Arial" panose="020B0604020202020204" pitchFamily="34" charset="0"/>
                          <a:cs typeface="Arial" panose="020B0604020202020204" pitchFamily="34" charset="0"/>
                        </a:rPr>
                        <a:t> </a:t>
                      </a:r>
                      <a:endParaRPr lang="en-PH"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190500">
                <a:tc>
                  <a:txBody>
                    <a:bodyPr/>
                    <a:lstStyle/>
                    <a:p>
                      <a:pPr algn="ctr" fontAlgn="b"/>
                      <a:r>
                        <a:rPr lang="en-PH" sz="2000" u="none" strike="noStrike">
                          <a:effectLst/>
                          <a:latin typeface="Arial" panose="020B0604020202020204" pitchFamily="34" charset="0"/>
                          <a:cs typeface="Arial" panose="020B0604020202020204" pitchFamily="34" charset="0"/>
                        </a:rPr>
                        <a:t>14</a:t>
                      </a:r>
                      <a:endParaRPr lang="en-PH"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2000" u="none" strike="noStrike">
                          <a:effectLst/>
                          <a:latin typeface="Arial" panose="020B0604020202020204" pitchFamily="34" charset="0"/>
                          <a:cs typeface="Arial" panose="020B0604020202020204" pitchFamily="34" charset="0"/>
                        </a:rPr>
                        <a:t>PENELCO</a:t>
                      </a:r>
                      <a:endParaRPr lang="en-PH"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2000" u="none" strike="noStrike">
                          <a:effectLst/>
                          <a:latin typeface="Arial" panose="020B0604020202020204" pitchFamily="34" charset="0"/>
                          <a:cs typeface="Arial" panose="020B0604020202020204" pitchFamily="34" charset="0"/>
                        </a:rPr>
                        <a:t> </a:t>
                      </a:r>
                      <a:endParaRPr lang="en-PH"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2000" u="none" strike="noStrike" dirty="0">
                          <a:effectLst/>
                          <a:latin typeface="Arial" panose="020B0604020202020204" pitchFamily="34" charset="0"/>
                          <a:cs typeface="Arial" panose="020B0604020202020204" pitchFamily="34" charset="0"/>
                        </a:rPr>
                        <a:t> </a:t>
                      </a:r>
                      <a:endParaRPr lang="en-PH"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PH" sz="2000" u="none" strike="noStrike" dirty="0">
                          <a:effectLst/>
                          <a:latin typeface="Arial" panose="020B0604020202020204" pitchFamily="34" charset="0"/>
                          <a:cs typeface="Arial" panose="020B0604020202020204" pitchFamily="34" charset="0"/>
                        </a:rPr>
                        <a:t>233,052.00</a:t>
                      </a:r>
                      <a:endParaRPr lang="en-PH"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2000" u="none" strike="noStrike" dirty="0">
                          <a:effectLst/>
                          <a:latin typeface="Arial" panose="020B0604020202020204" pitchFamily="34" charset="0"/>
                          <a:cs typeface="Arial" panose="020B0604020202020204" pitchFamily="34" charset="0"/>
                        </a:rPr>
                        <a:t> </a:t>
                      </a:r>
                      <a:endParaRPr lang="en-PH"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190500">
                <a:tc>
                  <a:txBody>
                    <a:bodyPr/>
                    <a:lstStyle/>
                    <a:p>
                      <a:pPr algn="ctr" fontAlgn="b"/>
                      <a:r>
                        <a:rPr lang="en-PH" sz="2000" u="none" strike="noStrike">
                          <a:effectLst/>
                          <a:latin typeface="Arial" panose="020B0604020202020204" pitchFamily="34" charset="0"/>
                          <a:cs typeface="Arial" panose="020B0604020202020204" pitchFamily="34" charset="0"/>
                        </a:rPr>
                        <a:t>15</a:t>
                      </a:r>
                      <a:endParaRPr lang="en-PH"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2000" u="none" strike="noStrike">
                          <a:effectLst/>
                          <a:latin typeface="Arial" panose="020B0604020202020204" pitchFamily="34" charset="0"/>
                          <a:cs typeface="Arial" panose="020B0604020202020204" pitchFamily="34" charset="0"/>
                        </a:rPr>
                        <a:t>ZAMECO II</a:t>
                      </a:r>
                      <a:endParaRPr lang="en-PH"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2000" u="none" strike="noStrike">
                          <a:effectLst/>
                          <a:latin typeface="Arial" panose="020B0604020202020204" pitchFamily="34" charset="0"/>
                          <a:cs typeface="Arial" panose="020B0604020202020204" pitchFamily="34" charset="0"/>
                        </a:rPr>
                        <a:t> </a:t>
                      </a:r>
                      <a:endParaRPr lang="en-PH"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2000" u="none" strike="noStrike" dirty="0">
                          <a:effectLst/>
                          <a:latin typeface="Arial" panose="020B0604020202020204" pitchFamily="34" charset="0"/>
                          <a:cs typeface="Arial" panose="020B0604020202020204" pitchFamily="34" charset="0"/>
                        </a:rPr>
                        <a:t> </a:t>
                      </a:r>
                      <a:endParaRPr lang="en-PH"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PH" sz="2000" u="none" strike="noStrike" dirty="0">
                          <a:effectLst/>
                          <a:latin typeface="Arial" panose="020B0604020202020204" pitchFamily="34" charset="0"/>
                          <a:cs typeface="Arial" panose="020B0604020202020204" pitchFamily="34" charset="0"/>
                        </a:rPr>
                        <a:t>49,460.95</a:t>
                      </a:r>
                      <a:endParaRPr lang="en-PH"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2000" u="none" strike="noStrike" dirty="0">
                          <a:effectLst/>
                          <a:latin typeface="Arial" panose="020B0604020202020204" pitchFamily="34" charset="0"/>
                          <a:cs typeface="Arial" panose="020B0604020202020204" pitchFamily="34" charset="0"/>
                        </a:rPr>
                        <a:t> </a:t>
                      </a:r>
                      <a:endParaRPr lang="en-PH"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190500">
                <a:tc>
                  <a:txBody>
                    <a:bodyPr/>
                    <a:lstStyle/>
                    <a:p>
                      <a:pPr algn="ctr" fontAlgn="b"/>
                      <a:r>
                        <a:rPr lang="en-PH" sz="2000" u="none" strike="noStrike">
                          <a:effectLst/>
                          <a:latin typeface="Arial" panose="020B0604020202020204" pitchFamily="34" charset="0"/>
                          <a:cs typeface="Arial" panose="020B0604020202020204" pitchFamily="34" charset="0"/>
                        </a:rPr>
                        <a:t>16</a:t>
                      </a:r>
                      <a:endParaRPr lang="en-PH"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2000" u="none" strike="noStrike">
                          <a:effectLst/>
                          <a:latin typeface="Arial" panose="020B0604020202020204" pitchFamily="34" charset="0"/>
                          <a:cs typeface="Arial" panose="020B0604020202020204" pitchFamily="34" charset="0"/>
                        </a:rPr>
                        <a:t>MARELCO</a:t>
                      </a:r>
                      <a:endParaRPr lang="en-PH"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2000" u="none" strike="noStrike">
                          <a:effectLst/>
                          <a:latin typeface="Arial" panose="020B0604020202020204" pitchFamily="34" charset="0"/>
                          <a:cs typeface="Arial" panose="020B0604020202020204" pitchFamily="34" charset="0"/>
                        </a:rPr>
                        <a:t> </a:t>
                      </a:r>
                      <a:endParaRPr lang="en-PH"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2000" u="none" strike="noStrike">
                          <a:effectLst/>
                          <a:latin typeface="Arial" panose="020B0604020202020204" pitchFamily="34" charset="0"/>
                          <a:cs typeface="Arial" panose="020B0604020202020204" pitchFamily="34" charset="0"/>
                        </a:rPr>
                        <a:t> </a:t>
                      </a:r>
                      <a:endParaRPr lang="en-PH"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PH" sz="2000" u="none" strike="noStrike" dirty="0">
                          <a:effectLst/>
                          <a:latin typeface="Arial" panose="020B0604020202020204" pitchFamily="34" charset="0"/>
                          <a:cs typeface="Arial" panose="020B0604020202020204" pitchFamily="34" charset="0"/>
                        </a:rPr>
                        <a:t>33,313.32</a:t>
                      </a:r>
                      <a:endParaRPr lang="en-PH"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2000" u="none" strike="noStrike" dirty="0">
                          <a:effectLst/>
                          <a:latin typeface="Arial" panose="020B0604020202020204" pitchFamily="34" charset="0"/>
                          <a:cs typeface="Arial" panose="020B0604020202020204" pitchFamily="34" charset="0"/>
                        </a:rPr>
                        <a:t> </a:t>
                      </a:r>
                      <a:endParaRPr lang="en-PH"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190500">
                <a:tc gridSpan="2">
                  <a:txBody>
                    <a:bodyPr/>
                    <a:lstStyle/>
                    <a:p>
                      <a:pPr algn="ctr" fontAlgn="b"/>
                      <a:r>
                        <a:rPr lang="en-PH" sz="2000" b="1" u="none" strike="noStrike" dirty="0">
                          <a:effectLst/>
                          <a:latin typeface="Arial" panose="020B0604020202020204" pitchFamily="34" charset="0"/>
                          <a:cs typeface="Arial" panose="020B0604020202020204" pitchFamily="34" charset="0"/>
                        </a:rPr>
                        <a:t>TOTAL</a:t>
                      </a:r>
                      <a:endParaRPr lang="en-PH"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en-PH"/>
                    </a:p>
                  </a:txBody>
                  <a:tcPr/>
                </a:tc>
                <a:tc>
                  <a:txBody>
                    <a:bodyPr/>
                    <a:lstStyle/>
                    <a:p>
                      <a:pPr algn="r" fontAlgn="b"/>
                      <a:r>
                        <a:rPr lang="en-PH" sz="2000" b="1" u="none" strike="noStrike" dirty="0">
                          <a:effectLst/>
                          <a:latin typeface="Arial" panose="020B0604020202020204" pitchFamily="34" charset="0"/>
                          <a:cs typeface="Arial" panose="020B0604020202020204" pitchFamily="34" charset="0"/>
                        </a:rPr>
                        <a:t>330,292.47</a:t>
                      </a:r>
                      <a:endParaRPr lang="en-PH"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PH" sz="2000" b="1" u="none" strike="noStrike" dirty="0">
                          <a:effectLst/>
                          <a:latin typeface="Arial" panose="020B0604020202020204" pitchFamily="34" charset="0"/>
                          <a:cs typeface="Arial" panose="020B0604020202020204" pitchFamily="34" charset="0"/>
                        </a:rPr>
                        <a:t>42,562,079.61</a:t>
                      </a:r>
                      <a:endParaRPr lang="en-PH"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PH" sz="2000" b="1" u="none" strike="noStrike" dirty="0">
                          <a:effectLst/>
                          <a:latin typeface="Arial" panose="020B0604020202020204" pitchFamily="34" charset="0"/>
                          <a:cs typeface="Arial" panose="020B0604020202020204" pitchFamily="34" charset="0"/>
                        </a:rPr>
                        <a:t>1,974,128.84</a:t>
                      </a:r>
                      <a:endParaRPr lang="en-PH"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PH" sz="2000" u="none" strike="noStrike" dirty="0">
                          <a:effectLst/>
                          <a:latin typeface="Arial" panose="020B0604020202020204" pitchFamily="34" charset="0"/>
                          <a:cs typeface="Arial" panose="020B0604020202020204" pitchFamily="34" charset="0"/>
                        </a:rPr>
                        <a:t> </a:t>
                      </a:r>
                      <a:endParaRPr lang="en-PH"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bl>
          </a:graphicData>
        </a:graphic>
      </p:graphicFrame>
    </p:spTree>
    <p:extLst>
      <p:ext uri="{BB962C8B-B14F-4D97-AF65-F5344CB8AC3E}">
        <p14:creationId xmlns:p14="http://schemas.microsoft.com/office/powerpoint/2010/main" val="309449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9588" y="959083"/>
            <a:ext cx="10542494" cy="2295106"/>
          </a:xfrm>
        </p:spPr>
        <p:txBody>
          <a:bodyPr>
            <a:noAutofit/>
          </a:bodyPr>
          <a:lstStyle/>
          <a:p>
            <a:pPr marL="0" indent="0" algn="just">
              <a:buNone/>
            </a:pPr>
            <a:r>
              <a:rPr lang="en-PH" sz="2000" dirty="0" smtClean="0">
                <a:latin typeface="Arial" panose="020B0604020202020204" pitchFamily="34" charset="0"/>
                <a:cs typeface="Arial" panose="020B0604020202020204" pitchFamily="34" charset="0"/>
              </a:rPr>
              <a:t>c. Submission </a:t>
            </a:r>
            <a:r>
              <a:rPr lang="en-PH" sz="2000" dirty="0">
                <a:latin typeface="Arial" panose="020B0604020202020204" pitchFamily="34" charset="0"/>
                <a:cs typeface="Arial" panose="020B0604020202020204" pitchFamily="34" charset="0"/>
              </a:rPr>
              <a:t>of original documents to support liquidation:</a:t>
            </a:r>
          </a:p>
          <a:p>
            <a:pPr marL="0" indent="0" algn="just">
              <a:buNone/>
            </a:pPr>
            <a:endParaRPr lang="en-PH" sz="1200" dirty="0">
              <a:latin typeface="Arial" panose="020B0604020202020204" pitchFamily="34" charset="0"/>
              <a:cs typeface="Arial" panose="020B0604020202020204" pitchFamily="34" charset="0"/>
            </a:endParaRPr>
          </a:p>
          <a:p>
            <a:pPr marL="685800" indent="-382588">
              <a:buAutoNum type="arabicPeriod"/>
            </a:pPr>
            <a:r>
              <a:rPr lang="en-CA" sz="2000" dirty="0">
                <a:latin typeface="Arial" pitchFamily="34" charset="0"/>
                <a:cs typeface="Arial" pitchFamily="34" charset="0"/>
              </a:rPr>
              <a:t>Accounting of Subsidy Fund on a </a:t>
            </a:r>
            <a:r>
              <a:rPr lang="en-CA" sz="2000" b="1" dirty="0">
                <a:latin typeface="Arial" pitchFamily="34" charset="0"/>
                <a:cs typeface="Arial" pitchFamily="34" charset="0"/>
              </a:rPr>
              <a:t>per project basis</a:t>
            </a:r>
          </a:p>
          <a:p>
            <a:pPr marL="685800" indent="-382588">
              <a:buNone/>
            </a:pPr>
            <a:endParaRPr lang="en-US" sz="1000" dirty="0">
              <a:latin typeface="Arial" pitchFamily="34" charset="0"/>
              <a:cs typeface="Arial" pitchFamily="34" charset="0"/>
            </a:endParaRPr>
          </a:p>
          <a:p>
            <a:pPr marL="685800" indent="-382588">
              <a:buNone/>
            </a:pPr>
            <a:r>
              <a:rPr lang="en-PH" sz="2000" dirty="0">
                <a:latin typeface="Arial" panose="020B0604020202020204" pitchFamily="34" charset="0"/>
                <a:cs typeface="Arial" panose="020B0604020202020204" pitchFamily="34" charset="0"/>
              </a:rPr>
              <a:t>2. </a:t>
            </a:r>
            <a:r>
              <a:rPr lang="en-PH" sz="2000" dirty="0" smtClean="0">
                <a:latin typeface="Arial" panose="020B0604020202020204" pitchFamily="34" charset="0"/>
                <a:cs typeface="Arial" panose="020B0604020202020204" pitchFamily="34" charset="0"/>
              </a:rPr>
              <a:t> </a:t>
            </a:r>
            <a:r>
              <a:rPr lang="en-CA" sz="2000" dirty="0" smtClean="0">
                <a:latin typeface="Arial" pitchFamily="34" charset="0"/>
                <a:cs typeface="Arial" pitchFamily="34" charset="0"/>
              </a:rPr>
              <a:t>Disbursement </a:t>
            </a:r>
            <a:r>
              <a:rPr lang="en-CA" sz="2000" dirty="0">
                <a:latin typeface="Arial" pitchFamily="34" charset="0"/>
                <a:cs typeface="Arial" pitchFamily="34" charset="0"/>
              </a:rPr>
              <a:t>Voucher supported by relevant </a:t>
            </a:r>
            <a:r>
              <a:rPr lang="en-CA" sz="2000" dirty="0" smtClean="0">
                <a:latin typeface="Arial" pitchFamily="34" charset="0"/>
                <a:cs typeface="Arial" pitchFamily="34" charset="0"/>
              </a:rPr>
              <a:t>documents</a:t>
            </a:r>
            <a:endParaRPr lang="en-US" sz="2000" dirty="0">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288769136"/>
              </p:ext>
            </p:extLst>
          </p:nvPr>
        </p:nvGraphicFramePr>
        <p:xfrm>
          <a:off x="623610" y="2656043"/>
          <a:ext cx="11013141" cy="3779520"/>
        </p:xfrm>
        <a:graphic>
          <a:graphicData uri="http://schemas.openxmlformats.org/drawingml/2006/table">
            <a:tbl>
              <a:tblPr firstRow="1" bandRow="1">
                <a:tableStyleId>{5940675A-B579-460E-94D1-54222C63F5DA}</a:tableStyleId>
              </a:tblPr>
              <a:tblGrid>
                <a:gridCol w="3321424"/>
                <a:gridCol w="3886200"/>
                <a:gridCol w="3805517"/>
              </a:tblGrid>
              <a:tr h="370840">
                <a:tc>
                  <a:txBody>
                    <a:bodyPr/>
                    <a:lstStyle/>
                    <a:p>
                      <a:pPr algn="ctr"/>
                      <a:r>
                        <a:rPr lang="en-PH" sz="2000" b="1" dirty="0" smtClean="0">
                          <a:latin typeface="Arial" panose="020B0604020202020204" pitchFamily="34" charset="0"/>
                          <a:cs typeface="Arial" panose="020B0604020202020204" pitchFamily="34" charset="0"/>
                        </a:rPr>
                        <a:t>Straight Contract</a:t>
                      </a:r>
                      <a:endParaRPr lang="en-PH" sz="2000" b="1" dirty="0">
                        <a:latin typeface="Arial" panose="020B0604020202020204" pitchFamily="34" charset="0"/>
                        <a:cs typeface="Arial" panose="020B0604020202020204" pitchFamily="34" charset="0"/>
                      </a:endParaRPr>
                    </a:p>
                  </a:txBody>
                  <a:tcPr/>
                </a:tc>
                <a:tc>
                  <a:txBody>
                    <a:bodyPr/>
                    <a:lstStyle/>
                    <a:p>
                      <a:pPr algn="ctr"/>
                      <a:r>
                        <a:rPr lang="en-PH" sz="2000" b="1" dirty="0" smtClean="0">
                          <a:latin typeface="Arial" panose="020B0604020202020204" pitchFamily="34" charset="0"/>
                          <a:cs typeface="Arial" panose="020B0604020202020204" pitchFamily="34" charset="0"/>
                        </a:rPr>
                        <a:t>By-Administration</a:t>
                      </a:r>
                      <a:endParaRPr lang="en-PH" sz="2000" b="1" dirty="0">
                        <a:latin typeface="Arial" panose="020B0604020202020204" pitchFamily="34" charset="0"/>
                        <a:cs typeface="Arial" panose="020B0604020202020204" pitchFamily="34" charset="0"/>
                      </a:endParaRPr>
                    </a:p>
                  </a:txBody>
                  <a:tcPr/>
                </a:tc>
                <a:tc>
                  <a:txBody>
                    <a:bodyPr/>
                    <a:lstStyle/>
                    <a:p>
                      <a:pPr algn="ctr"/>
                      <a:r>
                        <a:rPr lang="en-PH" sz="2000" b="1" dirty="0" smtClean="0">
                          <a:latin typeface="Arial" panose="020B0604020202020204" pitchFamily="34" charset="0"/>
                          <a:cs typeface="Arial" panose="020B0604020202020204" pitchFamily="34" charset="0"/>
                        </a:rPr>
                        <a:t>Contract Labor/EC Materials</a:t>
                      </a:r>
                      <a:endParaRPr lang="en-PH" sz="2000" b="1" dirty="0">
                        <a:latin typeface="Arial" panose="020B0604020202020204" pitchFamily="34" charset="0"/>
                        <a:cs typeface="Arial" panose="020B0604020202020204" pitchFamily="34" charset="0"/>
                      </a:endParaRPr>
                    </a:p>
                  </a:txBody>
                  <a:tcPr/>
                </a:tc>
              </a:tr>
              <a:tr h="370840">
                <a:tc>
                  <a:txBody>
                    <a:bodyPr/>
                    <a:lstStyle/>
                    <a:p>
                      <a:pPr marL="285750" indent="-285750">
                        <a:buFontTx/>
                        <a:buChar char="-"/>
                      </a:pPr>
                      <a:r>
                        <a:rPr lang="en-PH" sz="2000" dirty="0" smtClean="0">
                          <a:latin typeface="Arial" panose="020B0604020202020204" pitchFamily="34" charset="0"/>
                          <a:cs typeface="Arial" panose="020B0604020202020204" pitchFamily="34" charset="0"/>
                        </a:rPr>
                        <a:t>Contract</a:t>
                      </a:r>
                      <a:endParaRPr lang="en-PH" sz="2000" dirty="0">
                        <a:latin typeface="Arial" panose="020B0604020202020204" pitchFamily="34" charset="0"/>
                        <a:cs typeface="Arial" panose="020B0604020202020204" pitchFamily="34" charset="0"/>
                      </a:endParaRPr>
                    </a:p>
                  </a:txBody>
                  <a:tcPr/>
                </a:tc>
                <a:tc>
                  <a:txBody>
                    <a:bodyPr/>
                    <a:lstStyle/>
                    <a:p>
                      <a:pPr marL="285750" indent="-285750">
                        <a:buFontTx/>
                        <a:buChar char="-"/>
                      </a:pPr>
                      <a:r>
                        <a:rPr lang="en-PH" sz="2000" dirty="0" smtClean="0">
                          <a:latin typeface="Arial" panose="020B0604020202020204" pitchFamily="34" charset="0"/>
                          <a:cs typeface="Arial" panose="020B0604020202020204" pitchFamily="34" charset="0"/>
                        </a:rPr>
                        <a:t>Payroll</a:t>
                      </a:r>
                      <a:endParaRPr lang="en-PH" sz="2000" dirty="0">
                        <a:latin typeface="Arial" panose="020B0604020202020204" pitchFamily="34" charset="0"/>
                        <a:cs typeface="Arial" panose="020B0604020202020204" pitchFamily="34" charset="0"/>
                      </a:endParaRPr>
                    </a:p>
                  </a:txBody>
                  <a:tcPr/>
                </a:tc>
                <a:tc>
                  <a:txBody>
                    <a:bodyPr/>
                    <a:lstStyle/>
                    <a:p>
                      <a:pPr marL="285750" indent="-285750">
                        <a:buFontTx/>
                        <a:buChar char="-"/>
                      </a:pPr>
                      <a:r>
                        <a:rPr lang="en-PH" sz="2000" dirty="0" smtClean="0">
                          <a:latin typeface="Arial" panose="020B0604020202020204" pitchFamily="34" charset="0"/>
                          <a:cs typeface="Arial" panose="020B0604020202020204" pitchFamily="34" charset="0"/>
                        </a:rPr>
                        <a:t>Contract</a:t>
                      </a:r>
                      <a:endParaRPr lang="en-PH" sz="2000" dirty="0">
                        <a:latin typeface="Arial" panose="020B0604020202020204" pitchFamily="34" charset="0"/>
                        <a:cs typeface="Arial" panose="020B0604020202020204" pitchFamily="34" charset="0"/>
                      </a:endParaRPr>
                    </a:p>
                  </a:txBody>
                  <a:tcPr/>
                </a:tc>
              </a:tr>
              <a:tr h="370840">
                <a:tc>
                  <a:txBody>
                    <a:bodyPr/>
                    <a:lstStyle/>
                    <a:p>
                      <a:r>
                        <a:rPr lang="en-PH" sz="2000" dirty="0" smtClean="0">
                          <a:latin typeface="Arial" panose="020B0604020202020204" pitchFamily="34" charset="0"/>
                          <a:cs typeface="Arial" panose="020B0604020202020204" pitchFamily="34" charset="0"/>
                        </a:rPr>
                        <a:t>-   Accomplishment</a:t>
                      </a:r>
                      <a:r>
                        <a:rPr lang="en-PH" sz="2000" baseline="0" dirty="0" smtClean="0">
                          <a:latin typeface="Arial" panose="020B0604020202020204" pitchFamily="34" charset="0"/>
                          <a:cs typeface="Arial" panose="020B0604020202020204" pitchFamily="34" charset="0"/>
                        </a:rPr>
                        <a:t> Report</a:t>
                      </a:r>
                      <a:endParaRPr lang="en-PH" sz="2000" dirty="0">
                        <a:latin typeface="Arial" panose="020B0604020202020204" pitchFamily="34" charset="0"/>
                        <a:cs typeface="Arial" panose="020B0604020202020204" pitchFamily="34" charset="0"/>
                      </a:endParaRPr>
                    </a:p>
                  </a:txBody>
                  <a:tcPr/>
                </a:tc>
                <a:tc>
                  <a:txBody>
                    <a:bodyPr/>
                    <a:lstStyle/>
                    <a:p>
                      <a:pPr marL="285750" indent="-285750">
                        <a:buFontTx/>
                        <a:buChar char="-"/>
                      </a:pPr>
                      <a:r>
                        <a:rPr lang="en-PH" sz="2000" dirty="0" smtClean="0">
                          <a:latin typeface="Arial" panose="020B0604020202020204" pitchFamily="34" charset="0"/>
                          <a:cs typeface="Arial" panose="020B0604020202020204" pitchFamily="34" charset="0"/>
                        </a:rPr>
                        <a:t>PO</a:t>
                      </a:r>
                      <a:endParaRPr lang="en-PH" sz="2000" dirty="0">
                        <a:latin typeface="Arial" panose="020B0604020202020204" pitchFamily="34" charset="0"/>
                        <a:cs typeface="Arial" panose="020B0604020202020204" pitchFamily="34" charset="0"/>
                      </a:endParaRPr>
                    </a:p>
                  </a:txBody>
                  <a:tcPr/>
                </a:tc>
                <a:tc>
                  <a:txBody>
                    <a:bodyPr/>
                    <a:lstStyle/>
                    <a:p>
                      <a:r>
                        <a:rPr lang="en-PH" sz="2000" dirty="0" smtClean="0">
                          <a:latin typeface="Arial" panose="020B0604020202020204" pitchFamily="34" charset="0"/>
                          <a:cs typeface="Arial" panose="020B0604020202020204" pitchFamily="34" charset="0"/>
                        </a:rPr>
                        <a:t>-   Accomplishment Report</a:t>
                      </a:r>
                      <a:endParaRPr lang="en-PH" sz="2000" dirty="0">
                        <a:latin typeface="Arial" panose="020B0604020202020204" pitchFamily="34" charset="0"/>
                        <a:cs typeface="Arial" panose="020B0604020202020204" pitchFamily="34" charset="0"/>
                      </a:endParaRPr>
                    </a:p>
                  </a:txBody>
                  <a:tcPr/>
                </a:tc>
              </a:tr>
              <a:tr h="370840">
                <a:tc>
                  <a:txBody>
                    <a:bodyPr/>
                    <a:lstStyle/>
                    <a:p>
                      <a:pPr marL="285750" indent="-285750">
                        <a:buFontTx/>
                        <a:buChar char="-"/>
                      </a:pPr>
                      <a:r>
                        <a:rPr lang="en-PH" sz="2000" dirty="0" smtClean="0">
                          <a:latin typeface="Arial" panose="020B0604020202020204" pitchFamily="34" charset="0"/>
                          <a:cs typeface="Arial" panose="020B0604020202020204" pitchFamily="34" charset="0"/>
                        </a:rPr>
                        <a:t>OR</a:t>
                      </a:r>
                      <a:endParaRPr lang="en-PH" sz="2000" dirty="0">
                        <a:latin typeface="Arial" panose="020B0604020202020204" pitchFamily="34" charset="0"/>
                        <a:cs typeface="Arial" panose="020B0604020202020204" pitchFamily="34" charset="0"/>
                      </a:endParaRPr>
                    </a:p>
                  </a:txBody>
                  <a:tcPr/>
                </a:tc>
                <a:tc>
                  <a:txBody>
                    <a:bodyPr/>
                    <a:lstStyle/>
                    <a:p>
                      <a:pPr marL="285750" indent="-285750">
                        <a:buFontTx/>
                        <a:buChar char="-"/>
                      </a:pPr>
                      <a:r>
                        <a:rPr lang="en-PH" sz="2000" dirty="0" smtClean="0">
                          <a:latin typeface="Arial" panose="020B0604020202020204" pitchFamily="34" charset="0"/>
                          <a:cs typeface="Arial" panose="020B0604020202020204" pitchFamily="34" charset="0"/>
                        </a:rPr>
                        <a:t>RR</a:t>
                      </a:r>
                      <a:endParaRPr lang="en-PH" sz="2000" dirty="0">
                        <a:latin typeface="Arial" panose="020B0604020202020204" pitchFamily="34" charset="0"/>
                        <a:cs typeface="Arial" panose="020B0604020202020204" pitchFamily="34" charset="0"/>
                      </a:endParaRPr>
                    </a:p>
                  </a:txBody>
                  <a:tcPr/>
                </a:tc>
                <a:tc>
                  <a:txBody>
                    <a:bodyPr/>
                    <a:lstStyle/>
                    <a:p>
                      <a:pPr marL="285750" indent="-285750">
                        <a:buFontTx/>
                        <a:buChar char="-"/>
                      </a:pPr>
                      <a:r>
                        <a:rPr lang="en-PH" sz="2000" baseline="0" dirty="0" smtClean="0">
                          <a:latin typeface="Arial" panose="020B0604020202020204" pitchFamily="34" charset="0"/>
                          <a:cs typeface="Arial" panose="020B0604020202020204" pitchFamily="34" charset="0"/>
                        </a:rPr>
                        <a:t>OR</a:t>
                      </a:r>
                      <a:endParaRPr lang="en-PH" sz="2000" dirty="0">
                        <a:latin typeface="Arial" panose="020B0604020202020204" pitchFamily="34" charset="0"/>
                        <a:cs typeface="Arial" panose="020B0604020202020204" pitchFamily="34" charset="0"/>
                      </a:endParaRPr>
                    </a:p>
                  </a:txBody>
                  <a:tcPr/>
                </a:tc>
              </a:tr>
              <a:tr h="370840">
                <a:tc>
                  <a:txBody>
                    <a:bodyPr/>
                    <a:lstStyle/>
                    <a:p>
                      <a:pPr marL="0" indent="0">
                        <a:buFontTx/>
                        <a:buNone/>
                      </a:pPr>
                      <a:r>
                        <a:rPr lang="en-PH" sz="2000" dirty="0" smtClean="0">
                          <a:latin typeface="Arial" panose="020B0604020202020204" pitchFamily="34" charset="0"/>
                          <a:cs typeface="Arial" panose="020B0604020202020204" pitchFamily="34" charset="0"/>
                        </a:rPr>
                        <a:t>-   Abstract of Bids with</a:t>
                      </a:r>
                      <a:r>
                        <a:rPr lang="en-PH" sz="2000" baseline="0" dirty="0" smtClean="0">
                          <a:latin typeface="Arial" panose="020B0604020202020204" pitchFamily="34" charset="0"/>
                          <a:cs typeface="Arial" panose="020B0604020202020204" pitchFamily="34" charset="0"/>
                        </a:rPr>
                        <a:t> Bid  </a:t>
                      </a:r>
                    </a:p>
                    <a:p>
                      <a:pPr marL="0" indent="0">
                        <a:buFontTx/>
                        <a:buNone/>
                      </a:pPr>
                      <a:r>
                        <a:rPr lang="en-PH" sz="2000" baseline="0" dirty="0" smtClean="0">
                          <a:latin typeface="Arial" panose="020B0604020202020204" pitchFamily="34" charset="0"/>
                          <a:cs typeface="Arial" panose="020B0604020202020204" pitchFamily="34" charset="0"/>
                        </a:rPr>
                        <a:t>    Documents</a:t>
                      </a:r>
                      <a:endParaRPr lang="en-PH" sz="2000" dirty="0">
                        <a:latin typeface="Arial" panose="020B0604020202020204" pitchFamily="34" charset="0"/>
                        <a:cs typeface="Arial" panose="020B0604020202020204" pitchFamily="34" charset="0"/>
                      </a:endParaRPr>
                    </a:p>
                  </a:txBody>
                  <a:tcPr/>
                </a:tc>
                <a:tc>
                  <a:txBody>
                    <a:bodyPr/>
                    <a:lstStyle/>
                    <a:p>
                      <a:pPr marL="0" indent="0">
                        <a:buFontTx/>
                        <a:buNone/>
                      </a:pPr>
                      <a:r>
                        <a:rPr lang="en-PH" sz="2000" dirty="0" smtClean="0">
                          <a:latin typeface="Arial" panose="020B0604020202020204" pitchFamily="34" charset="0"/>
                          <a:cs typeface="Arial" panose="020B0604020202020204" pitchFamily="34" charset="0"/>
                        </a:rPr>
                        <a:t>-   Abstract of Bids with Bid </a:t>
                      </a:r>
                    </a:p>
                    <a:p>
                      <a:pPr marL="0" indent="0">
                        <a:buFontTx/>
                        <a:buNone/>
                      </a:pPr>
                      <a:r>
                        <a:rPr lang="en-PH" sz="2000" dirty="0" smtClean="0">
                          <a:latin typeface="Arial" panose="020B0604020202020204" pitchFamily="34" charset="0"/>
                          <a:cs typeface="Arial" panose="020B0604020202020204" pitchFamily="34" charset="0"/>
                        </a:rPr>
                        <a:t>    Documents</a:t>
                      </a:r>
                      <a:endParaRPr lang="en-PH" sz="2000" dirty="0">
                        <a:latin typeface="Arial" panose="020B0604020202020204" pitchFamily="34" charset="0"/>
                        <a:cs typeface="Arial" panose="020B0604020202020204" pitchFamily="34" charset="0"/>
                      </a:endParaRPr>
                    </a:p>
                  </a:txBody>
                  <a:tcPr/>
                </a:tc>
                <a:tc>
                  <a:txBody>
                    <a:bodyPr/>
                    <a:lstStyle/>
                    <a:p>
                      <a:pPr marL="0" indent="0">
                        <a:buFontTx/>
                        <a:buNone/>
                      </a:pPr>
                      <a:r>
                        <a:rPr lang="en-PH" sz="2000" dirty="0" smtClean="0">
                          <a:latin typeface="Arial" panose="020B0604020202020204" pitchFamily="34" charset="0"/>
                          <a:cs typeface="Arial" panose="020B0604020202020204" pitchFamily="34" charset="0"/>
                        </a:rPr>
                        <a:t>-   Abstract of Bids with Bid </a:t>
                      </a:r>
                    </a:p>
                    <a:p>
                      <a:pPr marL="0" indent="0">
                        <a:buFontTx/>
                        <a:buNone/>
                      </a:pPr>
                      <a:r>
                        <a:rPr lang="en-PH" sz="2000" dirty="0" smtClean="0">
                          <a:latin typeface="Arial" panose="020B0604020202020204" pitchFamily="34" charset="0"/>
                          <a:cs typeface="Arial" panose="020B0604020202020204" pitchFamily="34" charset="0"/>
                        </a:rPr>
                        <a:t>    Documents</a:t>
                      </a:r>
                      <a:endParaRPr lang="en-PH" sz="2000" dirty="0">
                        <a:latin typeface="Arial" panose="020B0604020202020204" pitchFamily="34" charset="0"/>
                        <a:cs typeface="Arial" panose="020B0604020202020204" pitchFamily="34" charset="0"/>
                      </a:endParaRPr>
                    </a:p>
                  </a:txBody>
                  <a:tcPr/>
                </a:tc>
              </a:tr>
              <a:tr h="370840">
                <a:tc>
                  <a:txBody>
                    <a:bodyPr/>
                    <a:lstStyle/>
                    <a:p>
                      <a:endParaRPr lang="en-PH" sz="2000" dirty="0">
                        <a:latin typeface="Arial" panose="020B0604020202020204" pitchFamily="34" charset="0"/>
                        <a:cs typeface="Arial" panose="020B0604020202020204" pitchFamily="34" charset="0"/>
                      </a:endParaRPr>
                    </a:p>
                  </a:txBody>
                  <a:tcPr/>
                </a:tc>
                <a:tc>
                  <a:txBody>
                    <a:bodyPr/>
                    <a:lstStyle/>
                    <a:p>
                      <a:r>
                        <a:rPr lang="en-PH" sz="2000" dirty="0" smtClean="0">
                          <a:latin typeface="Arial" panose="020B0604020202020204" pitchFamily="34" charset="0"/>
                          <a:cs typeface="Arial" panose="020B0604020202020204" pitchFamily="34" charset="0"/>
                        </a:rPr>
                        <a:t>-  </a:t>
                      </a:r>
                      <a:r>
                        <a:rPr lang="en-PH" sz="2000" dirty="0" err="1" smtClean="0">
                          <a:latin typeface="Arial" panose="020B0604020202020204" pitchFamily="34" charset="0"/>
                          <a:cs typeface="Arial" panose="020B0604020202020204" pitchFamily="34" charset="0"/>
                        </a:rPr>
                        <a:t>MCrT</a:t>
                      </a:r>
                      <a:r>
                        <a:rPr lang="en-PH" sz="2000" baseline="0" dirty="0" smtClean="0">
                          <a:latin typeface="Arial" panose="020B0604020202020204" pitchFamily="34" charset="0"/>
                          <a:cs typeface="Arial" panose="020B0604020202020204" pitchFamily="34" charset="0"/>
                        </a:rPr>
                        <a:t> and Summary of </a:t>
                      </a:r>
                      <a:r>
                        <a:rPr lang="en-PH" sz="2000" baseline="0" dirty="0" err="1" smtClean="0">
                          <a:latin typeface="Arial" panose="020B0604020202020204" pitchFamily="34" charset="0"/>
                          <a:cs typeface="Arial" panose="020B0604020202020204" pitchFamily="34" charset="0"/>
                        </a:rPr>
                        <a:t>MCrT</a:t>
                      </a:r>
                      <a:endParaRPr lang="en-PH" sz="2000" dirty="0">
                        <a:latin typeface="Arial" panose="020B0604020202020204" pitchFamily="34" charset="0"/>
                        <a:cs typeface="Arial" panose="020B0604020202020204" pitchFamily="34" charset="0"/>
                      </a:endParaRPr>
                    </a:p>
                  </a:txBody>
                  <a:tcPr/>
                </a:tc>
                <a:tc>
                  <a:txBody>
                    <a:bodyPr/>
                    <a:lstStyle/>
                    <a:p>
                      <a:r>
                        <a:rPr lang="en-PH" sz="2000" dirty="0" smtClean="0">
                          <a:latin typeface="Arial" panose="020B0604020202020204" pitchFamily="34" charset="0"/>
                          <a:cs typeface="Arial" panose="020B0604020202020204" pitchFamily="34" charset="0"/>
                        </a:rPr>
                        <a:t>-  </a:t>
                      </a:r>
                      <a:r>
                        <a:rPr lang="en-PH" sz="2000" dirty="0" err="1" smtClean="0">
                          <a:latin typeface="Arial" panose="020B0604020202020204" pitchFamily="34" charset="0"/>
                          <a:cs typeface="Arial" panose="020B0604020202020204" pitchFamily="34" charset="0"/>
                        </a:rPr>
                        <a:t>MCrT</a:t>
                      </a:r>
                      <a:r>
                        <a:rPr lang="en-PH" sz="2000" baseline="0" dirty="0" smtClean="0">
                          <a:latin typeface="Arial" panose="020B0604020202020204" pitchFamily="34" charset="0"/>
                          <a:cs typeface="Arial" panose="020B0604020202020204" pitchFamily="34" charset="0"/>
                        </a:rPr>
                        <a:t> and Summary of </a:t>
                      </a:r>
                      <a:r>
                        <a:rPr lang="en-PH" sz="2000" baseline="0" dirty="0" err="1" smtClean="0">
                          <a:latin typeface="Arial" panose="020B0604020202020204" pitchFamily="34" charset="0"/>
                          <a:cs typeface="Arial" panose="020B0604020202020204" pitchFamily="34" charset="0"/>
                        </a:rPr>
                        <a:t>MCrT</a:t>
                      </a:r>
                      <a:endParaRPr lang="en-PH" sz="2000" dirty="0">
                        <a:latin typeface="Arial" panose="020B0604020202020204" pitchFamily="34" charset="0"/>
                        <a:cs typeface="Arial" panose="020B0604020202020204" pitchFamily="34" charset="0"/>
                      </a:endParaRPr>
                    </a:p>
                  </a:txBody>
                  <a:tcPr/>
                </a:tc>
              </a:tr>
              <a:tr h="370840">
                <a:tc>
                  <a:txBody>
                    <a:bodyPr/>
                    <a:lstStyle/>
                    <a:p>
                      <a:endParaRPr lang="en-PH" sz="2000" dirty="0">
                        <a:latin typeface="Arial" panose="020B0604020202020204" pitchFamily="34" charset="0"/>
                        <a:cs typeface="Arial" panose="020B0604020202020204" pitchFamily="34" charset="0"/>
                      </a:endParaRPr>
                    </a:p>
                  </a:txBody>
                  <a:tcPr/>
                </a:tc>
                <a:tc>
                  <a:txBody>
                    <a:bodyPr/>
                    <a:lstStyle/>
                    <a:p>
                      <a:r>
                        <a:rPr lang="en-PH" sz="2000" dirty="0" smtClean="0">
                          <a:latin typeface="Arial" panose="020B0604020202020204" pitchFamily="34" charset="0"/>
                          <a:cs typeface="Arial" panose="020B0604020202020204" pitchFamily="34" charset="0"/>
                        </a:rPr>
                        <a:t>-  MCT and Summary</a:t>
                      </a:r>
                      <a:r>
                        <a:rPr lang="en-PH" sz="2000" baseline="0" dirty="0" smtClean="0">
                          <a:latin typeface="Arial" panose="020B0604020202020204" pitchFamily="34" charset="0"/>
                          <a:cs typeface="Arial" panose="020B0604020202020204" pitchFamily="34" charset="0"/>
                        </a:rPr>
                        <a:t> of MCT</a:t>
                      </a:r>
                      <a:endParaRPr lang="en-PH" sz="2000" dirty="0">
                        <a:latin typeface="Arial" panose="020B0604020202020204" pitchFamily="34" charset="0"/>
                        <a:cs typeface="Arial" panose="020B0604020202020204" pitchFamily="34" charset="0"/>
                      </a:endParaRPr>
                    </a:p>
                  </a:txBody>
                  <a:tcPr/>
                </a:tc>
                <a:tc>
                  <a:txBody>
                    <a:bodyPr/>
                    <a:lstStyle/>
                    <a:p>
                      <a:r>
                        <a:rPr lang="en-PH" sz="2000" dirty="0" smtClean="0">
                          <a:latin typeface="Arial" panose="020B0604020202020204" pitchFamily="34" charset="0"/>
                          <a:cs typeface="Arial" panose="020B0604020202020204" pitchFamily="34" charset="0"/>
                        </a:rPr>
                        <a:t>-  MCT and Summary</a:t>
                      </a:r>
                      <a:r>
                        <a:rPr lang="en-PH" sz="2000" baseline="0" dirty="0" smtClean="0">
                          <a:latin typeface="Arial" panose="020B0604020202020204" pitchFamily="34" charset="0"/>
                          <a:cs typeface="Arial" panose="020B0604020202020204" pitchFamily="34" charset="0"/>
                        </a:rPr>
                        <a:t> of MCT</a:t>
                      </a:r>
                      <a:endParaRPr lang="en-PH" sz="2000" dirty="0">
                        <a:latin typeface="Arial" panose="020B0604020202020204" pitchFamily="34" charset="0"/>
                        <a:cs typeface="Arial" panose="020B0604020202020204" pitchFamily="34" charset="0"/>
                      </a:endParaRPr>
                    </a:p>
                  </a:txBody>
                  <a:tcPr/>
                </a:tc>
              </a:tr>
              <a:tr h="370840">
                <a:tc>
                  <a:txBody>
                    <a:bodyPr/>
                    <a:lstStyle/>
                    <a:p>
                      <a:endParaRPr lang="en-PH" sz="2000" dirty="0">
                        <a:latin typeface="Arial" panose="020B0604020202020204" pitchFamily="34" charset="0"/>
                        <a:cs typeface="Arial" panose="020B0604020202020204" pitchFamily="34" charset="0"/>
                      </a:endParaRPr>
                    </a:p>
                  </a:txBody>
                  <a:tcPr/>
                </a:tc>
                <a:tc>
                  <a:txBody>
                    <a:bodyPr/>
                    <a:lstStyle/>
                    <a:p>
                      <a:pPr marL="0" indent="0">
                        <a:buFontTx/>
                        <a:buNone/>
                      </a:pPr>
                      <a:r>
                        <a:rPr lang="en-PH" sz="2000" dirty="0" smtClean="0">
                          <a:latin typeface="Arial" panose="020B0604020202020204" pitchFamily="34" charset="0"/>
                          <a:cs typeface="Arial" panose="020B0604020202020204" pitchFamily="34" charset="0"/>
                        </a:rPr>
                        <a:t>-  Summary of fuel allocation/trip</a:t>
                      </a:r>
                    </a:p>
                    <a:p>
                      <a:pPr marL="0" indent="0">
                        <a:buFontTx/>
                        <a:buNone/>
                      </a:pPr>
                      <a:r>
                        <a:rPr lang="en-PH" sz="2000" dirty="0" smtClean="0">
                          <a:latin typeface="Arial" panose="020B0604020202020204" pitchFamily="34" charset="0"/>
                          <a:cs typeface="Arial" panose="020B0604020202020204" pitchFamily="34" charset="0"/>
                        </a:rPr>
                        <a:t>    tickets</a:t>
                      </a:r>
                      <a:endParaRPr lang="en-PH" sz="2000" dirty="0">
                        <a:latin typeface="Arial" panose="020B0604020202020204" pitchFamily="34" charset="0"/>
                        <a:cs typeface="Arial" panose="020B0604020202020204" pitchFamily="34" charset="0"/>
                      </a:endParaRPr>
                    </a:p>
                  </a:txBody>
                  <a:tcPr/>
                </a:tc>
                <a:tc>
                  <a:txBody>
                    <a:bodyPr/>
                    <a:lstStyle/>
                    <a:p>
                      <a:endParaRPr lang="en-PH" sz="20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613311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2"/>
          <p:cNvSpPr>
            <a:spLocks noGrp="1"/>
          </p:cNvSpPr>
          <p:nvPr/>
        </p:nvSpPr>
        <p:spPr>
          <a:xfrm>
            <a:off x="1707777" y="1437155"/>
            <a:ext cx="8892989" cy="2800350"/>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buNone/>
            </a:pPr>
            <a:r>
              <a:rPr lang="en-CA" sz="2600" dirty="0">
                <a:latin typeface="Arial" pitchFamily="34" charset="0"/>
                <a:cs typeface="Arial" pitchFamily="34" charset="0"/>
              </a:rPr>
              <a:t>3. Staking Sheets (As-Built) for </a:t>
            </a:r>
            <a:r>
              <a:rPr lang="en-CA" sz="2600" b="1" dirty="0">
                <a:latin typeface="Arial" pitchFamily="34" charset="0"/>
                <a:cs typeface="Arial" pitchFamily="34" charset="0"/>
              </a:rPr>
              <a:t>each project</a:t>
            </a:r>
          </a:p>
          <a:p>
            <a:pPr lvl="0" algn="just">
              <a:buNone/>
            </a:pPr>
            <a:endParaRPr lang="en-US" sz="1800" dirty="0">
              <a:latin typeface="Arial" pitchFamily="34" charset="0"/>
              <a:cs typeface="Arial" pitchFamily="34" charset="0"/>
            </a:endParaRPr>
          </a:p>
          <a:p>
            <a:pPr lvl="0" algn="just">
              <a:buNone/>
            </a:pPr>
            <a:r>
              <a:rPr lang="en-CA" sz="2600" dirty="0">
                <a:latin typeface="Arial" pitchFamily="34" charset="0"/>
                <a:cs typeface="Arial" pitchFamily="34" charset="0"/>
              </a:rPr>
              <a:t>4. Bill of Materials (As-Built) for </a:t>
            </a:r>
            <a:r>
              <a:rPr lang="en-CA" sz="2600" b="1" dirty="0">
                <a:latin typeface="Arial" pitchFamily="34" charset="0"/>
                <a:cs typeface="Arial" pitchFamily="34" charset="0"/>
              </a:rPr>
              <a:t>each project</a:t>
            </a:r>
          </a:p>
          <a:p>
            <a:pPr lvl="0" algn="just">
              <a:buNone/>
            </a:pPr>
            <a:endParaRPr lang="en-US" sz="1800" dirty="0">
              <a:latin typeface="Arial" pitchFamily="34" charset="0"/>
              <a:cs typeface="Arial" pitchFamily="34" charset="0"/>
            </a:endParaRPr>
          </a:p>
          <a:p>
            <a:pPr lvl="0" algn="just">
              <a:buNone/>
            </a:pPr>
            <a:r>
              <a:rPr lang="en-CA" sz="2600" dirty="0">
                <a:latin typeface="Arial" pitchFamily="34" charset="0"/>
                <a:cs typeface="Arial" pitchFamily="34" charset="0"/>
              </a:rPr>
              <a:t>5. Certificate of Completion of Project</a:t>
            </a:r>
          </a:p>
          <a:p>
            <a:pPr lvl="0" algn="just">
              <a:buNone/>
            </a:pPr>
            <a:endParaRPr lang="en-US" sz="1800" dirty="0">
              <a:latin typeface="Arial" pitchFamily="34" charset="0"/>
              <a:cs typeface="Arial" pitchFamily="34" charset="0"/>
            </a:endParaRPr>
          </a:p>
          <a:p>
            <a:pPr lvl="0" algn="just">
              <a:buNone/>
            </a:pPr>
            <a:r>
              <a:rPr lang="en-CA" sz="2600" dirty="0">
                <a:latin typeface="Arial" pitchFamily="34" charset="0"/>
                <a:cs typeface="Arial" pitchFamily="34" charset="0"/>
              </a:rPr>
              <a:t>6. Bank Statements and/or passbook for all subsidies</a:t>
            </a:r>
          </a:p>
          <a:p>
            <a:pPr lvl="0" algn="just">
              <a:buNone/>
            </a:pPr>
            <a:endParaRPr lang="en-CA" sz="1800" dirty="0">
              <a:latin typeface="Arial" pitchFamily="34" charset="0"/>
              <a:cs typeface="Arial" pitchFamily="34" charset="0"/>
            </a:endParaRPr>
          </a:p>
          <a:p>
            <a:pPr algn="just" defTabSz="342900">
              <a:buNone/>
              <a:tabLst>
                <a:tab pos="301229" algn="l"/>
              </a:tabLst>
            </a:pPr>
            <a:r>
              <a:rPr lang="en-CA" sz="2600" dirty="0">
                <a:latin typeface="Arial" pitchFamily="34" charset="0"/>
                <a:cs typeface="Arial" pitchFamily="34" charset="0"/>
              </a:rPr>
              <a:t>7. Project Implementation Report</a:t>
            </a:r>
          </a:p>
        </p:txBody>
      </p:sp>
      <p:sp>
        <p:nvSpPr>
          <p:cNvPr id="2" name="Action Button: Back or Previous 1">
            <a:hlinkClick r:id="rId2" action="ppaction://hlinksldjump" highlightClick="1"/>
          </p:cNvPr>
          <p:cNvSpPr/>
          <p:nvPr/>
        </p:nvSpPr>
        <p:spPr>
          <a:xfrm>
            <a:off x="10600766" y="5829300"/>
            <a:ext cx="529197" cy="27146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2444663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682" y="1169895"/>
            <a:ext cx="10972800" cy="4794910"/>
          </a:xfrm>
        </p:spPr>
        <p:txBody>
          <a:bodyPr/>
          <a:lstStyle/>
          <a:p>
            <a:pPr marL="0" indent="0">
              <a:buNone/>
            </a:pPr>
            <a:r>
              <a:rPr lang="en-PH" sz="2400" dirty="0" smtClean="0">
                <a:latin typeface="Arial" panose="020B0604020202020204" pitchFamily="34" charset="0"/>
                <a:cs typeface="Arial" panose="020B0604020202020204" pitchFamily="34" charset="0"/>
              </a:rPr>
              <a:t>AOM No. 2015-13 (2014) – Audit of the PKKV Fund conducted in selected ECs disclosed the following deviations:</a:t>
            </a:r>
          </a:p>
          <a:p>
            <a:pPr marL="0" indent="0">
              <a:buNone/>
            </a:pPr>
            <a:endParaRPr lang="en-PH" sz="1200" dirty="0">
              <a:latin typeface="Arial" panose="020B0604020202020204" pitchFamily="34" charset="0"/>
              <a:cs typeface="Arial" panose="020B0604020202020204" pitchFamily="34" charset="0"/>
            </a:endParaRPr>
          </a:p>
          <a:p>
            <a:pPr marL="1263650" indent="-1263650">
              <a:buNone/>
            </a:pPr>
            <a:r>
              <a:rPr lang="en-PH" sz="2400" dirty="0" smtClean="0">
                <a:latin typeface="Arial" panose="020B0604020202020204" pitchFamily="34" charset="0"/>
                <a:cs typeface="Arial" panose="020B0604020202020204" pitchFamily="34" charset="0"/>
              </a:rPr>
              <a:t>          a. 605 consumers/beneficiaries were included as beneficiaries of the program but not qualified under item III.1.b of NEA Memo No. 2008-018 dated June 26, 2008;</a:t>
            </a:r>
          </a:p>
          <a:p>
            <a:pPr marL="1263650" indent="-1263650">
              <a:buNone/>
            </a:pPr>
            <a:endParaRPr lang="en-PH" sz="800" dirty="0" smtClean="0">
              <a:latin typeface="Arial" panose="020B0604020202020204" pitchFamily="34" charset="0"/>
              <a:cs typeface="Arial" panose="020B0604020202020204" pitchFamily="34" charset="0"/>
            </a:endParaRPr>
          </a:p>
          <a:p>
            <a:pPr marL="1196975" indent="-1196975">
              <a:buNone/>
            </a:pPr>
            <a:r>
              <a:rPr lang="en-PH" sz="2400" dirty="0" smtClean="0">
                <a:latin typeface="Arial" panose="020B0604020202020204" pitchFamily="34" charset="0"/>
                <a:cs typeface="Arial" panose="020B0604020202020204" pitchFamily="34" charset="0"/>
              </a:rPr>
              <a:t>          b. 655 were disconnected on or before implementation date of the program;</a:t>
            </a:r>
          </a:p>
          <a:p>
            <a:pPr marL="1196975" indent="-1196975">
              <a:buNone/>
            </a:pPr>
            <a:endParaRPr lang="en-PH" sz="800" dirty="0" smtClean="0">
              <a:latin typeface="Arial" panose="020B0604020202020204" pitchFamily="34" charset="0"/>
              <a:cs typeface="Arial" panose="020B0604020202020204" pitchFamily="34" charset="0"/>
            </a:endParaRPr>
          </a:p>
          <a:p>
            <a:pPr marL="1263650" indent="-1263650">
              <a:buNone/>
            </a:pPr>
            <a:r>
              <a:rPr lang="en-PH" sz="2400" dirty="0" smtClean="0">
                <a:latin typeface="Arial" panose="020B0604020202020204" pitchFamily="34" charset="0"/>
                <a:cs typeface="Arial" panose="020B0604020202020204" pitchFamily="34" charset="0"/>
              </a:rPr>
              <a:t>          c. 100 consumers/beneficiaries were granted subsidy of more than P500 charged to the subsidy fund; and</a:t>
            </a:r>
          </a:p>
          <a:p>
            <a:pPr marL="1263650" indent="-1263650">
              <a:buNone/>
            </a:pPr>
            <a:endParaRPr lang="en-PH" sz="800" dirty="0" smtClean="0">
              <a:latin typeface="Arial" panose="020B0604020202020204" pitchFamily="34" charset="0"/>
              <a:cs typeface="Arial" panose="020B0604020202020204" pitchFamily="34" charset="0"/>
            </a:endParaRPr>
          </a:p>
          <a:p>
            <a:pPr marL="1196975" indent="-1196975">
              <a:buNone/>
            </a:pPr>
            <a:r>
              <a:rPr lang="en-PH" sz="2400" dirty="0" smtClean="0">
                <a:latin typeface="Arial" panose="020B0604020202020204" pitchFamily="34" charset="0"/>
                <a:cs typeface="Arial" panose="020B0604020202020204" pitchFamily="34" charset="0"/>
              </a:rPr>
              <a:t>          d. 316 identified consumer/beneficiaries who were not granted the P500 one time subsidy based on the ECs billing system</a:t>
            </a:r>
            <a:endParaRPr lang="en-PH" sz="2400" dirty="0">
              <a:latin typeface="Arial" panose="020B0604020202020204" pitchFamily="34" charset="0"/>
              <a:cs typeface="Arial" panose="020B0604020202020204" pitchFamily="34" charset="0"/>
            </a:endParaRPr>
          </a:p>
        </p:txBody>
      </p:sp>
      <p:sp>
        <p:nvSpPr>
          <p:cNvPr id="4" name="Action Button: Back or Previous 3">
            <a:hlinkClick r:id="rId2" action="ppaction://hlinksldjump" highlightClick="1"/>
          </p:cNvPr>
          <p:cNvSpPr/>
          <p:nvPr/>
        </p:nvSpPr>
        <p:spPr>
          <a:xfrm>
            <a:off x="10600766" y="6165476"/>
            <a:ext cx="529197" cy="27146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2795393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706" y="1035429"/>
            <a:ext cx="10972800" cy="4525963"/>
          </a:xfrm>
        </p:spPr>
        <p:txBody>
          <a:bodyPr/>
          <a:lstStyle/>
          <a:p>
            <a:pPr marL="0" indent="0">
              <a:buNone/>
            </a:pPr>
            <a:r>
              <a:rPr lang="en-PH" sz="2000" dirty="0" smtClean="0">
                <a:latin typeface="Arial" panose="020B0604020202020204" pitchFamily="34" charset="0"/>
                <a:cs typeface="Arial" panose="020B0604020202020204" pitchFamily="34" charset="0"/>
              </a:rPr>
              <a:t>AOM No. 2015-14 (2014) – Implementation of the subsidy funded projects of some ECs violates provisions of the RA 9184</a:t>
            </a:r>
          </a:p>
          <a:p>
            <a:pPr marL="0" indent="0">
              <a:buNone/>
            </a:pPr>
            <a:endParaRPr lang="en-PH" sz="1200" dirty="0">
              <a:latin typeface="Arial" panose="020B0604020202020204" pitchFamily="34" charset="0"/>
              <a:cs typeface="Arial" panose="020B0604020202020204" pitchFamily="34" charset="0"/>
            </a:endParaRPr>
          </a:p>
          <a:p>
            <a:pPr marL="860425"/>
            <a:r>
              <a:rPr lang="en-PH" sz="2000" dirty="0" smtClean="0">
                <a:latin typeface="Arial" panose="020B0604020202020204" pitchFamily="34" charset="0"/>
                <a:cs typeface="Arial" panose="020B0604020202020204" pitchFamily="34" charset="0"/>
              </a:rPr>
              <a:t>The advance payment or 30% mobilization fee paid by ECs to its contractors exceeds the limit of 15% prescribed under Section No. 4.1 and 4.2 of Annex “E” on Contract Implementation Guidelines for the Procurement of Infrastructure Projects of the Revised Implementing Rules and Regulations (IRR) of Republic Act (R.A.) 9184 or the Government Procurement Reform Act.</a:t>
            </a:r>
          </a:p>
          <a:p>
            <a:pPr marL="860425"/>
            <a:r>
              <a:rPr lang="en-PH" sz="2000" dirty="0" smtClean="0">
                <a:latin typeface="Arial" panose="020B0604020202020204" pitchFamily="34" charset="0"/>
                <a:cs typeface="Arial" panose="020B0604020202020204" pitchFamily="34" charset="0"/>
              </a:rPr>
              <a:t>Failure of EC to require the winning bidders to post the required performance security</a:t>
            </a:r>
          </a:p>
          <a:p>
            <a:pPr marL="860425"/>
            <a:r>
              <a:rPr lang="en-PH" sz="2000" dirty="0" smtClean="0">
                <a:latin typeface="Arial" panose="020B0604020202020204" pitchFamily="34" charset="0"/>
                <a:cs typeface="Arial" panose="020B0604020202020204" pitchFamily="34" charset="0"/>
              </a:rPr>
              <a:t>Accounts receivables of bidders were accommodated as bid security in lieu of cash bond</a:t>
            </a:r>
          </a:p>
          <a:p>
            <a:pPr marL="860425"/>
            <a:r>
              <a:rPr lang="en-PH" sz="2000" dirty="0" smtClean="0">
                <a:latin typeface="Arial" panose="020B0604020202020204" pitchFamily="34" charset="0"/>
                <a:cs typeface="Arial" panose="020B0604020202020204" pitchFamily="34" charset="0"/>
              </a:rPr>
              <a:t>Absence of a contract between the EC and contractors</a:t>
            </a:r>
          </a:p>
          <a:p>
            <a:pPr marL="860425"/>
            <a:r>
              <a:rPr lang="en-PH" sz="2000" dirty="0" smtClean="0">
                <a:latin typeface="Arial" panose="020B0604020202020204" pitchFamily="34" charset="0"/>
                <a:cs typeface="Arial" panose="020B0604020202020204" pitchFamily="34" charset="0"/>
              </a:rPr>
              <a:t>Inconsistencies on the dates of the bidding activities</a:t>
            </a:r>
          </a:p>
          <a:p>
            <a:pPr marL="860425"/>
            <a:r>
              <a:rPr lang="en-PH" sz="2000" dirty="0" smtClean="0">
                <a:latin typeface="Arial" panose="020B0604020202020204" pitchFamily="34" charset="0"/>
                <a:cs typeface="Arial" panose="020B0604020202020204" pitchFamily="34" charset="0"/>
              </a:rPr>
              <a:t>Non-conformance of the members of the BAC on their assigned function</a:t>
            </a:r>
          </a:p>
          <a:p>
            <a:pPr marL="860425"/>
            <a:r>
              <a:rPr lang="en-PH" sz="2000" dirty="0" smtClean="0">
                <a:latin typeface="Arial" panose="020B0604020202020204" pitchFamily="34" charset="0"/>
                <a:cs typeface="Arial" panose="020B0604020202020204" pitchFamily="34" charset="0"/>
              </a:rPr>
              <a:t>Setting monetary limit as to what procurement method to use</a:t>
            </a:r>
          </a:p>
          <a:p>
            <a:pPr marL="860425"/>
            <a:r>
              <a:rPr lang="en-PH" sz="2000" dirty="0" smtClean="0">
                <a:latin typeface="Arial" panose="020B0604020202020204" pitchFamily="34" charset="0"/>
                <a:cs typeface="Arial" panose="020B0604020202020204" pitchFamily="34" charset="0"/>
              </a:rPr>
              <a:t>Inclusion of Simplified Bidding (Sealed Canvass) as an alternative mode of procurement</a:t>
            </a:r>
            <a:endParaRPr lang="en-PH" sz="2000" dirty="0">
              <a:latin typeface="Arial" panose="020B0604020202020204" pitchFamily="34" charset="0"/>
              <a:cs typeface="Arial" panose="020B0604020202020204" pitchFamily="34" charset="0"/>
            </a:endParaRPr>
          </a:p>
        </p:txBody>
      </p:sp>
      <p:sp>
        <p:nvSpPr>
          <p:cNvPr id="4" name="Action Button: Back or Previous 3">
            <a:hlinkClick r:id="rId2" action="ppaction://hlinksldjump" highlightClick="1"/>
          </p:cNvPr>
          <p:cNvSpPr/>
          <p:nvPr/>
        </p:nvSpPr>
        <p:spPr>
          <a:xfrm>
            <a:off x="10560424" y="6453135"/>
            <a:ext cx="529197" cy="27146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1708949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23246" y="2487705"/>
            <a:ext cx="7983071" cy="1613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PH" sz="2800" b="1" dirty="0" smtClean="0">
                <a:latin typeface="Arial" panose="020B0604020202020204" pitchFamily="34" charset="0"/>
                <a:cs typeface="Arial" panose="020B0604020202020204" pitchFamily="34" charset="0"/>
              </a:rPr>
              <a:t>Memo </a:t>
            </a:r>
            <a:r>
              <a:rPr lang="en-PH" sz="2800" b="1" dirty="0">
                <a:latin typeface="Arial" panose="020B0604020202020204" pitchFamily="34" charset="0"/>
                <a:cs typeface="Arial" panose="020B0604020202020204" pitchFamily="34" charset="0"/>
              </a:rPr>
              <a:t>to All ECs re Compliance to COA Audit Findings on Subsidy Funded Projects</a:t>
            </a:r>
          </a:p>
        </p:txBody>
      </p:sp>
    </p:spTree>
    <p:extLst>
      <p:ext uri="{BB962C8B-B14F-4D97-AF65-F5344CB8AC3E}">
        <p14:creationId xmlns:p14="http://schemas.microsoft.com/office/powerpoint/2010/main" val="2512303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004"/>
          <a:stretch/>
        </p:blipFill>
        <p:spPr>
          <a:xfrm>
            <a:off x="6642846" y="-13447"/>
            <a:ext cx="5549153" cy="7368988"/>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839"/>
          <a:stretch/>
        </p:blipFill>
        <p:spPr>
          <a:xfrm>
            <a:off x="-215153" y="-1"/>
            <a:ext cx="6658815" cy="7126941"/>
          </a:xfrm>
          <a:prstGeom prst="rect">
            <a:avLst/>
          </a:prstGeom>
        </p:spPr>
      </p:pic>
    </p:spTree>
    <p:extLst>
      <p:ext uri="{BB962C8B-B14F-4D97-AF65-F5344CB8AC3E}">
        <p14:creationId xmlns:p14="http://schemas.microsoft.com/office/powerpoint/2010/main" val="713267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7723" y="1507067"/>
            <a:ext cx="11107270" cy="3486275"/>
          </a:xfrm>
          <a:prstGeom prst="rect">
            <a:avLst/>
          </a:prstGeom>
        </p:spPr>
        <p:txBody>
          <a:bodyPr wrap="square">
            <a:spAutoFit/>
          </a:bodyPr>
          <a:lstStyle/>
          <a:p>
            <a:pPr marL="342900" indent="-342900" algn="just">
              <a:lnSpc>
                <a:spcPct val="107000"/>
              </a:lnSpc>
              <a:buFont typeface="Arial" panose="020B0604020202020204" pitchFamily="34" charset="0"/>
              <a:buChar char="•"/>
            </a:pPr>
            <a:r>
              <a:rPr lang="en-PH" sz="2600" dirty="0" smtClean="0">
                <a:latin typeface="Arial" panose="020B0604020202020204" pitchFamily="34" charset="0"/>
                <a:ea typeface="Calibri" panose="020F0502020204030204" pitchFamily="34" charset="0"/>
                <a:cs typeface="Arial" panose="020B0604020202020204" pitchFamily="34" charset="0"/>
              </a:rPr>
              <a:t>ECs </a:t>
            </a:r>
            <a:r>
              <a:rPr lang="en-PH" sz="2600" dirty="0">
                <a:latin typeface="Arial" panose="020B0604020202020204" pitchFamily="34" charset="0"/>
                <a:ea typeface="Calibri" panose="020F0502020204030204" pitchFamily="34" charset="0"/>
                <a:cs typeface="Arial" panose="020B0604020202020204" pitchFamily="34" charset="0"/>
              </a:rPr>
              <a:t>are recipients of </a:t>
            </a:r>
            <a:r>
              <a:rPr lang="en-PH" sz="2600" dirty="0" smtClean="0">
                <a:latin typeface="Arial" panose="020B0604020202020204" pitchFamily="34" charset="0"/>
                <a:ea typeface="Calibri" panose="020F0502020204030204" pitchFamily="34" charset="0"/>
                <a:cs typeface="Arial" panose="020B0604020202020204" pitchFamily="34" charset="0"/>
              </a:rPr>
              <a:t>Php26.5B subsidy funds. </a:t>
            </a:r>
            <a:r>
              <a:rPr lang="en-PH" sz="2600" dirty="0">
                <a:latin typeface="Arial" panose="020B0604020202020204" pitchFamily="34" charset="0"/>
                <a:ea typeface="Calibri" panose="020F0502020204030204" pitchFamily="34" charset="0"/>
                <a:cs typeface="Arial" panose="020B0604020202020204" pitchFamily="34" charset="0"/>
              </a:rPr>
              <a:t>These amounts shall all be liquidated within timelines to ensure that projects are done, funds are accounted for and fully liquidated.</a:t>
            </a:r>
          </a:p>
          <a:p>
            <a:pPr algn="just">
              <a:lnSpc>
                <a:spcPct val="107000"/>
              </a:lnSpc>
            </a:pPr>
            <a:r>
              <a:rPr lang="en-PH" sz="2600" dirty="0">
                <a:latin typeface="Arial" panose="020B0604020202020204" pitchFamily="34" charset="0"/>
                <a:ea typeface="Calibri" panose="020F0502020204030204" pitchFamily="34" charset="0"/>
                <a:cs typeface="Arial" panose="020B0604020202020204" pitchFamily="34" charset="0"/>
              </a:rPr>
              <a:t> </a:t>
            </a:r>
          </a:p>
          <a:p>
            <a:pPr marL="457200" indent="-457200" algn="just">
              <a:lnSpc>
                <a:spcPct val="107000"/>
              </a:lnSpc>
              <a:buFont typeface="Arial" panose="020B0604020202020204" pitchFamily="34" charset="0"/>
              <a:buChar char="•"/>
            </a:pPr>
            <a:r>
              <a:rPr lang="en-PH" sz="2600" dirty="0" smtClean="0">
                <a:latin typeface="Arial" panose="020B0604020202020204" pitchFamily="34" charset="0"/>
                <a:ea typeface="Calibri" panose="020F0502020204030204" pitchFamily="34" charset="0"/>
                <a:cs typeface="Arial" panose="020B0604020202020204" pitchFamily="34" charset="0"/>
              </a:rPr>
              <a:t>COA </a:t>
            </a:r>
            <a:r>
              <a:rPr lang="en-PH" sz="2600" dirty="0">
                <a:latin typeface="Arial" panose="020B0604020202020204" pitchFamily="34" charset="0"/>
                <a:ea typeface="Calibri" panose="020F0502020204030204" pitchFamily="34" charset="0"/>
                <a:cs typeface="Arial" panose="020B0604020202020204" pitchFamily="34" charset="0"/>
              </a:rPr>
              <a:t>is conducting an audit of subsidies released by NEA to ECs, pursuant to Section 2, Article IX-D of the Constitution of the Philippines and Sections 29 and 43 of the General Auditors Code of the Philippines (PD 1445).</a:t>
            </a:r>
          </a:p>
        </p:txBody>
      </p:sp>
    </p:spTree>
    <p:extLst>
      <p:ext uri="{BB962C8B-B14F-4D97-AF65-F5344CB8AC3E}">
        <p14:creationId xmlns:p14="http://schemas.microsoft.com/office/powerpoint/2010/main" val="2839169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5460" y="1248887"/>
            <a:ext cx="11066929" cy="4110100"/>
          </a:xfrm>
          <a:prstGeom prst="rect">
            <a:avLst/>
          </a:prstGeom>
        </p:spPr>
        <p:txBody>
          <a:bodyPr wrap="square">
            <a:spAutoFit/>
          </a:bodyPr>
          <a:lstStyle/>
          <a:p>
            <a:pPr marL="403225" indent="-403225" algn="just">
              <a:lnSpc>
                <a:spcPct val="107000"/>
              </a:lnSpc>
              <a:buFont typeface="Arial" panose="020B0604020202020204" pitchFamily="34" charset="0"/>
              <a:buChar char="•"/>
            </a:pPr>
            <a:r>
              <a:rPr lang="en-PH" sz="2600" dirty="0">
                <a:latin typeface="Arial" panose="020B0604020202020204" pitchFamily="34" charset="0"/>
                <a:ea typeface="Calibri" panose="020F0502020204030204" pitchFamily="34" charset="0"/>
                <a:cs typeface="Arial" panose="020B0604020202020204" pitchFamily="34" charset="0"/>
              </a:rPr>
              <a:t>The audit is being conducted to determine the following:</a:t>
            </a:r>
          </a:p>
          <a:p>
            <a:pPr algn="just">
              <a:lnSpc>
                <a:spcPct val="107000"/>
              </a:lnSpc>
            </a:pPr>
            <a:endParaRPr lang="en-PH" sz="2600" dirty="0">
              <a:latin typeface="Arial" panose="020B0604020202020204" pitchFamily="34" charset="0"/>
              <a:ea typeface="Calibri" panose="020F0502020204030204" pitchFamily="34" charset="0"/>
              <a:cs typeface="Arial" panose="020B0604020202020204" pitchFamily="34" charset="0"/>
            </a:endParaRPr>
          </a:p>
          <a:p>
            <a:pPr marL="914400" indent="-342900" algn="just">
              <a:lnSpc>
                <a:spcPct val="107000"/>
              </a:lnSpc>
              <a:buFont typeface="+mj-lt"/>
              <a:buAutoNum type="alphaLcPeriod"/>
            </a:pPr>
            <a:r>
              <a:rPr lang="en-PH" sz="2600" dirty="0">
                <a:latin typeface="Arial" panose="020B0604020202020204" pitchFamily="34" charset="0"/>
                <a:ea typeface="Calibri" panose="020F0502020204030204" pitchFamily="34" charset="0"/>
                <a:cs typeface="Arial" panose="020B0604020202020204" pitchFamily="34" charset="0"/>
              </a:rPr>
              <a:t>That utilization of subsidies were in accordance with the MOA.</a:t>
            </a:r>
          </a:p>
          <a:p>
            <a:pPr marL="914400" indent="-342900" algn="just">
              <a:lnSpc>
                <a:spcPct val="107000"/>
              </a:lnSpc>
              <a:buFont typeface="+mj-lt"/>
              <a:buAutoNum type="alphaLcPeriod"/>
            </a:pPr>
            <a:endParaRPr lang="en-PH" dirty="0">
              <a:latin typeface="Arial" panose="020B0604020202020204" pitchFamily="34" charset="0"/>
              <a:ea typeface="Calibri" panose="020F0502020204030204" pitchFamily="34" charset="0"/>
              <a:cs typeface="Arial" panose="020B0604020202020204" pitchFamily="34" charset="0"/>
            </a:endParaRPr>
          </a:p>
          <a:p>
            <a:pPr marL="914400" indent="-342900" algn="just">
              <a:lnSpc>
                <a:spcPct val="107000"/>
              </a:lnSpc>
              <a:buFont typeface="+mj-lt"/>
              <a:buAutoNum type="alphaLcPeriod"/>
            </a:pPr>
            <a:r>
              <a:rPr lang="en-PH" sz="2600" dirty="0">
                <a:latin typeface="Arial" panose="020B0604020202020204" pitchFamily="34" charset="0"/>
                <a:ea typeface="Calibri" panose="020F0502020204030204" pitchFamily="34" charset="0"/>
                <a:cs typeface="Arial" panose="020B0604020202020204" pitchFamily="34" charset="0"/>
              </a:rPr>
              <a:t>Subsidies were utilized with due regard to economy, efficiency and established policy.</a:t>
            </a:r>
          </a:p>
          <a:p>
            <a:pPr marL="914400" indent="-342900" algn="just">
              <a:lnSpc>
                <a:spcPct val="107000"/>
              </a:lnSpc>
              <a:buFont typeface="+mj-lt"/>
              <a:buAutoNum type="alphaLcPeriod"/>
            </a:pPr>
            <a:endParaRPr lang="en-PH" dirty="0">
              <a:latin typeface="Arial" panose="020B0604020202020204" pitchFamily="34" charset="0"/>
              <a:ea typeface="Calibri" panose="020F0502020204030204" pitchFamily="34" charset="0"/>
              <a:cs typeface="Arial" panose="020B0604020202020204" pitchFamily="34" charset="0"/>
            </a:endParaRPr>
          </a:p>
          <a:p>
            <a:pPr marL="914400" indent="-342900" algn="just">
              <a:lnSpc>
                <a:spcPct val="107000"/>
              </a:lnSpc>
              <a:buFont typeface="+mj-lt"/>
              <a:buAutoNum type="alphaLcPeriod"/>
            </a:pPr>
            <a:r>
              <a:rPr lang="en-PH" sz="2600" dirty="0">
                <a:latin typeface="Arial" panose="020B0604020202020204" pitchFamily="34" charset="0"/>
                <a:ea typeface="Calibri" panose="020F0502020204030204" pitchFamily="34" charset="0"/>
                <a:cs typeface="Arial" panose="020B0604020202020204" pitchFamily="34" charset="0"/>
              </a:rPr>
              <a:t>Electrification projects were implemented effectively in line with the attainment of the Agency’s objectives and those of the National Government pursuant to RA 10531.</a:t>
            </a:r>
          </a:p>
        </p:txBody>
      </p:sp>
    </p:spTree>
    <p:extLst>
      <p:ext uri="{BB962C8B-B14F-4D97-AF65-F5344CB8AC3E}">
        <p14:creationId xmlns:p14="http://schemas.microsoft.com/office/powerpoint/2010/main" val="2323701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5619" y="1258047"/>
            <a:ext cx="10784542" cy="5295809"/>
          </a:xfrm>
          <a:prstGeom prst="rect">
            <a:avLst/>
          </a:prstGeom>
        </p:spPr>
        <p:txBody>
          <a:bodyPr wrap="square">
            <a:spAutoFit/>
          </a:bodyPr>
          <a:lstStyle/>
          <a:p>
            <a:pPr marL="342900" indent="-342900" algn="just">
              <a:lnSpc>
                <a:spcPct val="107000"/>
              </a:lnSpc>
              <a:buFont typeface="Arial" panose="020B0604020202020204" pitchFamily="34" charset="0"/>
              <a:buChar char="•"/>
            </a:pPr>
            <a:r>
              <a:rPr lang="en-PH" sz="2000" dirty="0">
                <a:latin typeface="Arial" panose="020B0604020202020204" pitchFamily="34" charset="0"/>
                <a:ea typeface="Calibri" panose="020F0502020204030204" pitchFamily="34" charset="0"/>
                <a:cs typeface="Arial" panose="020B0604020202020204" pitchFamily="34" charset="0"/>
              </a:rPr>
              <a:t>The significant audit observations and the corresponding recommendations are incorporated in the COA Report on Audit of Specific ECs and Annual Audit Report on NEA. </a:t>
            </a:r>
            <a:endParaRPr lang="en-PH" sz="2000" dirty="0" smtClean="0">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07000"/>
              </a:lnSpc>
              <a:buFont typeface="Arial" panose="020B0604020202020204" pitchFamily="34" charset="0"/>
              <a:buChar char="•"/>
            </a:pPr>
            <a:endParaRPr lang="en-PH" sz="1200" dirty="0" smtClean="0">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07000"/>
              </a:lnSpc>
              <a:buFont typeface="Arial" panose="020B0604020202020204" pitchFamily="34" charset="0"/>
              <a:buChar char="•"/>
            </a:pPr>
            <a:r>
              <a:rPr lang="en-PH" sz="2000" dirty="0" smtClean="0">
                <a:latin typeface="Arial" panose="020B0604020202020204" pitchFamily="34" charset="0"/>
                <a:ea typeface="Calibri" panose="020F0502020204030204" pitchFamily="34" charset="0"/>
                <a:cs typeface="Arial" panose="020B0604020202020204" pitchFamily="34" charset="0"/>
              </a:rPr>
              <a:t>Common </a:t>
            </a:r>
            <a:r>
              <a:rPr lang="en-PH" sz="2000" dirty="0">
                <a:latin typeface="Arial" panose="020B0604020202020204" pitchFamily="34" charset="0"/>
                <a:ea typeface="Calibri" panose="020F0502020204030204" pitchFamily="34" charset="0"/>
                <a:cs typeface="Arial" panose="020B0604020202020204" pitchFamily="34" charset="0"/>
              </a:rPr>
              <a:t>audit observations:</a:t>
            </a:r>
          </a:p>
          <a:p>
            <a:pPr algn="just">
              <a:lnSpc>
                <a:spcPct val="107000"/>
              </a:lnSpc>
            </a:pPr>
            <a:endParaRPr lang="en-PH" sz="1200" dirty="0">
              <a:latin typeface="Calibri" panose="020F0502020204030204" pitchFamily="34" charset="0"/>
              <a:ea typeface="Calibri" panose="020F0502020204030204" pitchFamily="34" charset="0"/>
              <a:cs typeface="Times New Roman" panose="02020603050405020304" pitchFamily="18" charset="0"/>
            </a:endParaRPr>
          </a:p>
          <a:p>
            <a:pPr marL="806450" indent="-342900" algn="just">
              <a:lnSpc>
                <a:spcPct val="107000"/>
              </a:lnSpc>
              <a:buFont typeface="+mj-lt"/>
              <a:buAutoNum type="alphaLcPeriod"/>
            </a:pPr>
            <a:r>
              <a:rPr lang="en-PH" sz="2000" dirty="0">
                <a:latin typeface="Arial" panose="020B0604020202020204" pitchFamily="34" charset="0"/>
                <a:ea typeface="Calibri" panose="020F0502020204030204" pitchFamily="34" charset="0"/>
                <a:cs typeface="Arial" panose="020B0604020202020204" pitchFamily="34" charset="0"/>
                <a:hlinkClick r:id="rId2" action="ppaction://hlinksldjump"/>
              </a:rPr>
              <a:t>Unexpended/excess subsidy funds not returned to NEA</a:t>
            </a:r>
            <a:endParaRPr lang="en-PH" sz="2000" dirty="0">
              <a:latin typeface="Arial" panose="020B0604020202020204" pitchFamily="34" charset="0"/>
              <a:ea typeface="Calibri" panose="020F0502020204030204" pitchFamily="34" charset="0"/>
              <a:cs typeface="Arial" panose="020B0604020202020204" pitchFamily="34" charset="0"/>
            </a:endParaRPr>
          </a:p>
          <a:p>
            <a:pPr marL="806450" indent="-342900" algn="just">
              <a:lnSpc>
                <a:spcPct val="107000"/>
              </a:lnSpc>
              <a:buFont typeface="+mj-lt"/>
              <a:buAutoNum type="alphaLcPeriod"/>
            </a:pPr>
            <a:endParaRPr lang="en-PH" sz="1200" dirty="0">
              <a:latin typeface="Arial" panose="020B0604020202020204" pitchFamily="34" charset="0"/>
              <a:ea typeface="Calibri" panose="020F0502020204030204" pitchFamily="34" charset="0"/>
              <a:cs typeface="Arial" panose="020B0604020202020204" pitchFamily="34" charset="0"/>
            </a:endParaRPr>
          </a:p>
          <a:p>
            <a:pPr marL="806450" indent="-342900" algn="just">
              <a:lnSpc>
                <a:spcPct val="107000"/>
              </a:lnSpc>
              <a:buFont typeface="+mj-lt"/>
              <a:buAutoNum type="alphaLcPeriod"/>
            </a:pPr>
            <a:r>
              <a:rPr lang="en-PH" sz="2000" dirty="0">
                <a:latin typeface="Arial" panose="020B0604020202020204" pitchFamily="34" charset="0"/>
                <a:ea typeface="Calibri" panose="020F0502020204030204" pitchFamily="34" charset="0"/>
                <a:cs typeface="Arial" panose="020B0604020202020204" pitchFamily="34" charset="0"/>
                <a:hlinkClick r:id="rId3" action="ppaction://hlinksldjump"/>
              </a:rPr>
              <a:t>Delayed implementation of project</a:t>
            </a:r>
            <a:endParaRPr lang="en-PH" sz="2000" dirty="0">
              <a:latin typeface="Arial" panose="020B0604020202020204" pitchFamily="34" charset="0"/>
              <a:ea typeface="Calibri" panose="020F0502020204030204" pitchFamily="34" charset="0"/>
              <a:cs typeface="Arial" panose="020B0604020202020204" pitchFamily="34" charset="0"/>
            </a:endParaRPr>
          </a:p>
          <a:p>
            <a:pPr marL="806450" indent="-342900" algn="just">
              <a:lnSpc>
                <a:spcPct val="107000"/>
              </a:lnSpc>
              <a:buFont typeface="+mj-lt"/>
              <a:buAutoNum type="alphaLcPeriod"/>
            </a:pPr>
            <a:endParaRPr lang="en-PH" sz="1200" dirty="0">
              <a:latin typeface="Arial" panose="020B0604020202020204" pitchFamily="34" charset="0"/>
              <a:ea typeface="Calibri" panose="020F0502020204030204" pitchFamily="34" charset="0"/>
              <a:cs typeface="Arial" panose="020B0604020202020204" pitchFamily="34" charset="0"/>
            </a:endParaRPr>
          </a:p>
          <a:p>
            <a:pPr marL="806450" indent="-342900" algn="just">
              <a:lnSpc>
                <a:spcPct val="107000"/>
              </a:lnSpc>
              <a:buFont typeface="+mj-lt"/>
              <a:buAutoNum type="alphaLcPeriod"/>
            </a:pPr>
            <a:r>
              <a:rPr lang="en-PH" sz="2000" dirty="0">
                <a:latin typeface="Arial" panose="020B0604020202020204" pitchFamily="34" charset="0"/>
                <a:ea typeface="Calibri" panose="020F0502020204030204" pitchFamily="34" charset="0"/>
                <a:cs typeface="Arial" panose="020B0604020202020204" pitchFamily="34" charset="0"/>
                <a:hlinkClick r:id="rId4" action="ppaction://hlinksldjump"/>
              </a:rPr>
              <a:t>Non-submission of original documents</a:t>
            </a:r>
            <a:endParaRPr lang="en-PH" sz="2000" dirty="0">
              <a:latin typeface="Arial" panose="020B0604020202020204" pitchFamily="34" charset="0"/>
              <a:ea typeface="Calibri" panose="020F0502020204030204" pitchFamily="34" charset="0"/>
              <a:cs typeface="Arial" panose="020B0604020202020204" pitchFamily="34" charset="0"/>
            </a:endParaRPr>
          </a:p>
          <a:p>
            <a:pPr marL="806450" indent="-342900" algn="just">
              <a:lnSpc>
                <a:spcPct val="107000"/>
              </a:lnSpc>
              <a:buFont typeface="+mj-lt"/>
              <a:buAutoNum type="alphaLcPeriod"/>
            </a:pPr>
            <a:endParaRPr lang="en-PH" sz="1200" dirty="0">
              <a:latin typeface="Arial" panose="020B0604020202020204" pitchFamily="34" charset="0"/>
              <a:ea typeface="Calibri" panose="020F0502020204030204" pitchFamily="34" charset="0"/>
              <a:cs typeface="Arial" panose="020B0604020202020204" pitchFamily="34" charset="0"/>
            </a:endParaRPr>
          </a:p>
          <a:p>
            <a:pPr marL="806450" indent="-342900" algn="just">
              <a:lnSpc>
                <a:spcPct val="107000"/>
              </a:lnSpc>
              <a:buFont typeface="+mj-lt"/>
              <a:buAutoNum type="alphaLcPeriod"/>
            </a:pPr>
            <a:r>
              <a:rPr lang="en-PH" sz="2000" dirty="0">
                <a:latin typeface="Arial" panose="020B0604020202020204" pitchFamily="34" charset="0"/>
                <a:ea typeface="Calibri" panose="020F0502020204030204" pitchFamily="34" charset="0"/>
                <a:cs typeface="Arial" panose="020B0604020202020204" pitchFamily="34" charset="0"/>
              </a:rPr>
              <a:t>Realignment of projects without NEA approval</a:t>
            </a:r>
          </a:p>
          <a:p>
            <a:pPr marL="806450" indent="-342900" algn="just">
              <a:lnSpc>
                <a:spcPct val="107000"/>
              </a:lnSpc>
              <a:buFont typeface="+mj-lt"/>
              <a:buAutoNum type="alphaLcPeriod"/>
            </a:pPr>
            <a:endParaRPr lang="en-PH" sz="1200" dirty="0">
              <a:latin typeface="Arial" panose="020B0604020202020204" pitchFamily="34" charset="0"/>
              <a:ea typeface="Calibri" panose="020F0502020204030204" pitchFamily="34" charset="0"/>
              <a:cs typeface="Arial" panose="020B0604020202020204" pitchFamily="34" charset="0"/>
            </a:endParaRPr>
          </a:p>
          <a:p>
            <a:pPr marL="806450" indent="-342900" algn="just">
              <a:lnSpc>
                <a:spcPct val="107000"/>
              </a:lnSpc>
              <a:buFont typeface="+mj-lt"/>
              <a:buAutoNum type="alphaLcPeriod"/>
            </a:pPr>
            <a:r>
              <a:rPr lang="en-PH" sz="2000" dirty="0">
                <a:latin typeface="Arial" panose="020B0604020202020204" pitchFamily="34" charset="0"/>
                <a:ea typeface="Calibri" panose="020F0502020204030204" pitchFamily="34" charset="0"/>
                <a:cs typeface="Arial" panose="020B0604020202020204" pitchFamily="34" charset="0"/>
              </a:rPr>
              <a:t>Interest earned not returned to </a:t>
            </a:r>
            <a:r>
              <a:rPr lang="en-PH" sz="2000" dirty="0" smtClean="0">
                <a:latin typeface="Arial" panose="020B0604020202020204" pitchFamily="34" charset="0"/>
                <a:ea typeface="Calibri" panose="020F0502020204030204" pitchFamily="34" charset="0"/>
                <a:cs typeface="Arial" panose="020B0604020202020204" pitchFamily="34" charset="0"/>
              </a:rPr>
              <a:t>NEA</a:t>
            </a:r>
          </a:p>
          <a:p>
            <a:pPr marL="806450" indent="-342900" algn="just">
              <a:lnSpc>
                <a:spcPct val="107000"/>
              </a:lnSpc>
              <a:buFont typeface="+mj-lt"/>
              <a:buAutoNum type="alphaLcPeriod"/>
            </a:pPr>
            <a:endParaRPr lang="en-PH" sz="1200" dirty="0" smtClean="0">
              <a:latin typeface="Arial" panose="020B0604020202020204" pitchFamily="34" charset="0"/>
              <a:ea typeface="Calibri" panose="020F0502020204030204" pitchFamily="34" charset="0"/>
              <a:cs typeface="Arial" panose="020B0604020202020204" pitchFamily="34" charset="0"/>
            </a:endParaRPr>
          </a:p>
          <a:p>
            <a:pPr marL="806450" indent="-342900" algn="just">
              <a:lnSpc>
                <a:spcPct val="107000"/>
              </a:lnSpc>
              <a:buFont typeface="+mj-lt"/>
              <a:buAutoNum type="alphaLcPeriod"/>
            </a:pPr>
            <a:r>
              <a:rPr lang="en-PH" sz="2000" dirty="0" smtClean="0">
                <a:latin typeface="Arial" panose="020B0604020202020204" pitchFamily="34" charset="0"/>
                <a:ea typeface="Calibri" panose="020F0502020204030204" pitchFamily="34" charset="0"/>
                <a:cs typeface="Arial" panose="020B0604020202020204" pitchFamily="34" charset="0"/>
                <a:hlinkClick r:id="rId5" action="ppaction://hlinksldjump"/>
              </a:rPr>
              <a:t>PKKV Implementation </a:t>
            </a:r>
            <a:endParaRPr lang="en-PH" sz="2000" dirty="0" smtClean="0">
              <a:latin typeface="Arial" panose="020B0604020202020204" pitchFamily="34" charset="0"/>
              <a:ea typeface="Calibri" panose="020F0502020204030204" pitchFamily="34" charset="0"/>
              <a:cs typeface="Arial" panose="020B0604020202020204" pitchFamily="34" charset="0"/>
            </a:endParaRPr>
          </a:p>
          <a:p>
            <a:pPr marL="806450" indent="-342900" algn="just">
              <a:lnSpc>
                <a:spcPct val="107000"/>
              </a:lnSpc>
              <a:buFont typeface="+mj-lt"/>
              <a:buAutoNum type="alphaLcPeriod"/>
            </a:pPr>
            <a:endParaRPr lang="en-PH" sz="1200" dirty="0" smtClean="0">
              <a:latin typeface="Arial" panose="020B0604020202020204" pitchFamily="34" charset="0"/>
              <a:ea typeface="Calibri" panose="020F0502020204030204" pitchFamily="34" charset="0"/>
              <a:cs typeface="Arial" panose="020B0604020202020204" pitchFamily="34" charset="0"/>
            </a:endParaRPr>
          </a:p>
          <a:p>
            <a:pPr marL="806450" indent="-342900" algn="just">
              <a:lnSpc>
                <a:spcPct val="107000"/>
              </a:lnSpc>
              <a:buFont typeface="+mj-lt"/>
              <a:buAutoNum type="alphaLcPeriod"/>
            </a:pPr>
            <a:r>
              <a:rPr lang="en-PH" sz="2000" dirty="0" smtClean="0">
                <a:latin typeface="Arial" panose="020B0604020202020204" pitchFamily="34" charset="0"/>
                <a:ea typeface="Calibri" panose="020F0502020204030204" pitchFamily="34" charset="0"/>
                <a:cs typeface="Arial" panose="020B0604020202020204" pitchFamily="34" charset="0"/>
                <a:hlinkClick r:id="rId6" action="ppaction://hlinksldjump"/>
              </a:rPr>
              <a:t>Violation of some provisions in the RA 9184 in the Implementation of Subsidy Funded Projects</a:t>
            </a:r>
            <a:endParaRPr lang="en-PH" sz="2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7036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8566" y="1487208"/>
            <a:ext cx="10945904" cy="4044056"/>
          </a:xfrm>
          <a:prstGeom prst="rect">
            <a:avLst/>
          </a:prstGeom>
        </p:spPr>
        <p:txBody>
          <a:bodyPr wrap="square">
            <a:spAutoFit/>
          </a:bodyPr>
          <a:lstStyle/>
          <a:p>
            <a:pPr marL="342900" indent="-342900" algn="just">
              <a:lnSpc>
                <a:spcPct val="107000"/>
              </a:lnSpc>
              <a:buFont typeface="Arial" panose="020B0604020202020204" pitchFamily="34" charset="0"/>
              <a:buChar char="•"/>
            </a:pPr>
            <a:r>
              <a:rPr lang="en-PH" sz="2400" dirty="0">
                <a:latin typeface="Arial" panose="020B0604020202020204" pitchFamily="34" charset="0"/>
                <a:ea typeface="Calibri" panose="020F0502020204030204" pitchFamily="34" charset="0"/>
                <a:cs typeface="Arial" panose="020B0604020202020204" pitchFamily="34" charset="0"/>
              </a:rPr>
              <a:t>To immediately comply to COA audit recommendations, the auditee EC officials (Board President, General Manager, Finance Manager and Technical Manager) will be invited to NEA for a meeting to discuss the findings with the intention of signing of commitment by the EC on actions which it will take with timeline. This will facilitate all the necessary actions that should be taken both by NEA and the ECs.</a:t>
            </a:r>
          </a:p>
          <a:p>
            <a:pPr algn="just">
              <a:lnSpc>
                <a:spcPct val="107000"/>
              </a:lnSpc>
            </a:pPr>
            <a:endParaRPr lang="en-PH"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Arial" panose="020B0604020202020204" pitchFamily="34" charset="0"/>
              <a:buChar char="•"/>
            </a:pPr>
            <a:r>
              <a:rPr lang="en-PH" sz="2400" dirty="0">
                <a:latin typeface="Arial" panose="020B0604020202020204" pitchFamily="34" charset="0"/>
                <a:ea typeface="Calibri" panose="020F0502020204030204" pitchFamily="34" charset="0"/>
                <a:cs typeface="Arial" panose="020B0604020202020204" pitchFamily="34" charset="0"/>
              </a:rPr>
              <a:t>Compliance to COA requirements will also be included in the regular assessment of ECs performance.</a:t>
            </a:r>
          </a:p>
          <a:p>
            <a:pPr algn="just">
              <a:lnSpc>
                <a:spcPct val="107000"/>
              </a:lnSpc>
            </a:pPr>
            <a:endParaRPr lang="en-PH" sz="2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16178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36693" y="2796988"/>
            <a:ext cx="7983071" cy="10488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PH" sz="2800" b="1" dirty="0" smtClean="0">
                <a:latin typeface="Arial" panose="020B0604020202020204" pitchFamily="34" charset="0"/>
                <a:cs typeface="Arial" panose="020B0604020202020204" pitchFamily="34" charset="0"/>
              </a:rPr>
              <a:t>Template of </a:t>
            </a:r>
            <a:r>
              <a:rPr lang="en-PH" sz="2800" b="1" dirty="0" smtClean="0">
                <a:latin typeface="Arial" panose="020B0604020202020204" pitchFamily="34" charset="0"/>
                <a:cs typeface="Arial" panose="020B0604020202020204" pitchFamily="34" charset="0"/>
                <a:hlinkClick r:id="rId2" action="ppaction://hlinkfile"/>
              </a:rPr>
              <a:t>Accounting of Funds </a:t>
            </a:r>
            <a:r>
              <a:rPr lang="en-PH" sz="2800" b="1" dirty="0" smtClean="0">
                <a:latin typeface="Arial" panose="020B0604020202020204" pitchFamily="34" charset="0"/>
                <a:cs typeface="Arial" panose="020B0604020202020204" pitchFamily="34" charset="0"/>
              </a:rPr>
              <a:t>(AOF)</a:t>
            </a:r>
            <a:endParaRPr lang="en-PH"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3104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8659" y="0"/>
            <a:ext cx="5351929" cy="6858000"/>
          </a:xfrm>
          <a:prstGeom prst="rect">
            <a:avLst/>
          </a:prstGeom>
        </p:spPr>
      </p:pic>
    </p:spTree>
    <p:extLst>
      <p:ext uri="{BB962C8B-B14F-4D97-AF65-F5344CB8AC3E}">
        <p14:creationId xmlns:p14="http://schemas.microsoft.com/office/powerpoint/2010/main" val="272287529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9" id="{F84D1F11-1090-4B45-905F-83ABD8BD102E}" vid="{B2F1B453-D159-4D7A-BDF2-829937A539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Theme9</Template>
  <TotalTime>887</TotalTime>
  <Words>973</Words>
  <Application>Microsoft Office PowerPoint</Application>
  <PresentationFormat>Widescreen</PresentationFormat>
  <Paragraphs>271</Paragraphs>
  <Slides>19</Slides>
  <Notes>0</Notes>
  <HiddenSlides>8</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Monotype Corsiva</vt:lpstr>
      <vt:lpstr>Times New Roman</vt:lpstr>
      <vt:lpstr>Theme9</vt:lpstr>
      <vt:lpstr>Compliance to COA Requirements Subsidy Funded Projects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 Compliance on Subsidy Funded Projects</dc:title>
  <dc:creator>Lida E. Dela Merced</dc:creator>
  <cp:lastModifiedBy>NAE</cp:lastModifiedBy>
  <cp:revision>37</cp:revision>
  <cp:lastPrinted>2015-06-05T05:42:58Z</cp:lastPrinted>
  <dcterms:created xsi:type="dcterms:W3CDTF">2015-06-03T07:07:08Z</dcterms:created>
  <dcterms:modified xsi:type="dcterms:W3CDTF">2015-06-08T07:59:59Z</dcterms:modified>
</cp:coreProperties>
</file>